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slides/slide31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34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33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338.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46.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314.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1" r:id="rId2"/>
    <p:sldId id="32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311"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10" r:id="rId41"/>
    <p:sldId id="293" r:id="rId42"/>
    <p:sldId id="294" r:id="rId43"/>
    <p:sldId id="309" r:id="rId44"/>
    <p:sldId id="295" r:id="rId45"/>
    <p:sldId id="312" r:id="rId46"/>
    <p:sldId id="313" r:id="rId47"/>
    <p:sldId id="481" r:id="rId48"/>
    <p:sldId id="314" r:id="rId49"/>
    <p:sldId id="315" r:id="rId50"/>
    <p:sldId id="316" r:id="rId51"/>
    <p:sldId id="296" r:id="rId52"/>
    <p:sldId id="298" r:id="rId53"/>
    <p:sldId id="297" r:id="rId54"/>
    <p:sldId id="299" r:id="rId55"/>
    <p:sldId id="300" r:id="rId56"/>
    <p:sldId id="301" r:id="rId57"/>
    <p:sldId id="302" r:id="rId58"/>
    <p:sldId id="306" r:id="rId59"/>
    <p:sldId id="303" r:id="rId60"/>
    <p:sldId id="304" r:id="rId61"/>
    <p:sldId id="308" r:id="rId62"/>
    <p:sldId id="305" r:id="rId63"/>
    <p:sldId id="307" r:id="rId64"/>
    <p:sldId id="317"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409" r:id="rId80"/>
    <p:sldId id="410" r:id="rId81"/>
    <p:sldId id="411" r:id="rId82"/>
    <p:sldId id="369" r:id="rId83"/>
    <p:sldId id="337" r:id="rId84"/>
    <p:sldId id="338" r:id="rId85"/>
    <p:sldId id="339" r:id="rId86"/>
    <p:sldId id="401"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82" r:id="rId117"/>
    <p:sldId id="370" r:id="rId118"/>
    <p:sldId id="371" r:id="rId119"/>
    <p:sldId id="372" r:id="rId120"/>
    <p:sldId id="373" r:id="rId121"/>
    <p:sldId id="374" r:id="rId122"/>
    <p:sldId id="375" r:id="rId123"/>
    <p:sldId id="376" r:id="rId124"/>
    <p:sldId id="378" r:id="rId125"/>
    <p:sldId id="377" r:id="rId126"/>
    <p:sldId id="379" r:id="rId127"/>
    <p:sldId id="380" r:id="rId128"/>
    <p:sldId id="381"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6" r:id="rId142"/>
    <p:sldId id="397" r:id="rId143"/>
    <p:sldId id="395" r:id="rId144"/>
    <p:sldId id="398" r:id="rId145"/>
    <p:sldId id="399" r:id="rId146"/>
    <p:sldId id="400" r:id="rId147"/>
    <p:sldId id="402" r:id="rId148"/>
    <p:sldId id="403" r:id="rId149"/>
    <p:sldId id="404" r:id="rId150"/>
    <p:sldId id="421" r:id="rId151"/>
    <p:sldId id="422" r:id="rId152"/>
    <p:sldId id="427" r:id="rId153"/>
    <p:sldId id="423" r:id="rId154"/>
    <p:sldId id="425" r:id="rId155"/>
    <p:sldId id="424" r:id="rId156"/>
    <p:sldId id="426" r:id="rId157"/>
    <p:sldId id="428" r:id="rId158"/>
    <p:sldId id="405" r:id="rId159"/>
    <p:sldId id="406" r:id="rId160"/>
    <p:sldId id="407" r:id="rId161"/>
    <p:sldId id="408" r:id="rId162"/>
    <p:sldId id="413" r:id="rId163"/>
    <p:sldId id="412" r:id="rId164"/>
    <p:sldId id="414" r:id="rId165"/>
    <p:sldId id="416" r:id="rId166"/>
    <p:sldId id="415" r:id="rId167"/>
    <p:sldId id="417" r:id="rId168"/>
    <p:sldId id="418" r:id="rId169"/>
    <p:sldId id="420" r:id="rId170"/>
    <p:sldId id="419" r:id="rId171"/>
    <p:sldId id="430" r:id="rId172"/>
    <p:sldId id="429" r:id="rId173"/>
    <p:sldId id="431" r:id="rId174"/>
    <p:sldId id="432" r:id="rId175"/>
    <p:sldId id="433" r:id="rId176"/>
    <p:sldId id="434" r:id="rId177"/>
    <p:sldId id="435" r:id="rId178"/>
    <p:sldId id="436" r:id="rId179"/>
    <p:sldId id="438" r:id="rId180"/>
    <p:sldId id="437" r:id="rId181"/>
    <p:sldId id="439" r:id="rId182"/>
    <p:sldId id="440" r:id="rId183"/>
    <p:sldId id="474" r:id="rId184"/>
    <p:sldId id="475" r:id="rId185"/>
    <p:sldId id="444" r:id="rId186"/>
    <p:sldId id="441" r:id="rId187"/>
    <p:sldId id="479" r:id="rId188"/>
    <p:sldId id="442" r:id="rId189"/>
    <p:sldId id="443" r:id="rId190"/>
    <p:sldId id="445" r:id="rId191"/>
    <p:sldId id="446" r:id="rId192"/>
    <p:sldId id="447" r:id="rId193"/>
    <p:sldId id="468" r:id="rId194"/>
    <p:sldId id="448" r:id="rId195"/>
    <p:sldId id="469" r:id="rId196"/>
    <p:sldId id="449" r:id="rId197"/>
    <p:sldId id="450" r:id="rId198"/>
    <p:sldId id="451" r:id="rId199"/>
    <p:sldId id="452" r:id="rId200"/>
    <p:sldId id="453" r:id="rId201"/>
    <p:sldId id="454" r:id="rId202"/>
    <p:sldId id="476" r:id="rId203"/>
    <p:sldId id="455" r:id="rId204"/>
    <p:sldId id="456" r:id="rId205"/>
    <p:sldId id="457" r:id="rId206"/>
    <p:sldId id="458" r:id="rId207"/>
    <p:sldId id="477" r:id="rId208"/>
    <p:sldId id="478" r:id="rId209"/>
    <p:sldId id="459" r:id="rId210"/>
    <p:sldId id="461" r:id="rId211"/>
    <p:sldId id="462" r:id="rId212"/>
    <p:sldId id="463" r:id="rId213"/>
    <p:sldId id="464" r:id="rId214"/>
    <p:sldId id="480" r:id="rId215"/>
    <p:sldId id="465" r:id="rId216"/>
    <p:sldId id="466" r:id="rId217"/>
    <p:sldId id="467" r:id="rId218"/>
    <p:sldId id="470" r:id="rId219"/>
    <p:sldId id="471" r:id="rId220"/>
    <p:sldId id="472" r:id="rId221"/>
    <p:sldId id="473" r:id="rId222"/>
    <p:sldId id="482" r:id="rId223"/>
    <p:sldId id="483" r:id="rId224"/>
    <p:sldId id="484" r:id="rId225"/>
    <p:sldId id="485" r:id="rId226"/>
    <p:sldId id="486" r:id="rId227"/>
    <p:sldId id="487" r:id="rId228"/>
    <p:sldId id="488" r:id="rId229"/>
    <p:sldId id="489" r:id="rId230"/>
    <p:sldId id="490" r:id="rId231"/>
    <p:sldId id="491" r:id="rId232"/>
    <p:sldId id="493" r:id="rId233"/>
    <p:sldId id="494" r:id="rId234"/>
    <p:sldId id="492" r:id="rId235"/>
    <p:sldId id="495" r:id="rId236"/>
    <p:sldId id="496" r:id="rId237"/>
    <p:sldId id="497" r:id="rId238"/>
    <p:sldId id="498" r:id="rId239"/>
    <p:sldId id="499" r:id="rId240"/>
    <p:sldId id="500" r:id="rId241"/>
    <p:sldId id="501" r:id="rId242"/>
    <p:sldId id="503" r:id="rId243"/>
    <p:sldId id="502" r:id="rId244"/>
    <p:sldId id="504" r:id="rId245"/>
    <p:sldId id="505" r:id="rId246"/>
    <p:sldId id="506" r:id="rId247"/>
    <p:sldId id="507" r:id="rId248"/>
    <p:sldId id="508" r:id="rId249"/>
    <p:sldId id="509" r:id="rId250"/>
    <p:sldId id="510" r:id="rId251"/>
    <p:sldId id="511" r:id="rId252"/>
    <p:sldId id="512" r:id="rId253"/>
    <p:sldId id="513" r:id="rId254"/>
    <p:sldId id="514" r:id="rId255"/>
    <p:sldId id="515" r:id="rId256"/>
    <p:sldId id="516" r:id="rId257"/>
    <p:sldId id="565" r:id="rId258"/>
    <p:sldId id="517" r:id="rId259"/>
    <p:sldId id="566" r:id="rId260"/>
    <p:sldId id="610" r:id="rId261"/>
    <p:sldId id="519" r:id="rId262"/>
    <p:sldId id="518" r:id="rId263"/>
    <p:sldId id="520" r:id="rId264"/>
    <p:sldId id="521" r:id="rId265"/>
    <p:sldId id="522" r:id="rId266"/>
    <p:sldId id="523" r:id="rId267"/>
    <p:sldId id="525" r:id="rId268"/>
    <p:sldId id="524" r:id="rId269"/>
    <p:sldId id="526" r:id="rId270"/>
    <p:sldId id="528" r:id="rId271"/>
    <p:sldId id="527" r:id="rId272"/>
    <p:sldId id="530" r:id="rId273"/>
    <p:sldId id="529" r:id="rId274"/>
    <p:sldId id="531" r:id="rId275"/>
    <p:sldId id="532" r:id="rId276"/>
    <p:sldId id="533" r:id="rId277"/>
    <p:sldId id="534" r:id="rId278"/>
    <p:sldId id="535" r:id="rId279"/>
    <p:sldId id="536" r:id="rId280"/>
    <p:sldId id="538" r:id="rId281"/>
    <p:sldId id="537" r:id="rId282"/>
    <p:sldId id="540" r:id="rId283"/>
    <p:sldId id="542" r:id="rId284"/>
    <p:sldId id="539" r:id="rId285"/>
    <p:sldId id="544" r:id="rId286"/>
    <p:sldId id="543" r:id="rId287"/>
    <p:sldId id="545" r:id="rId288"/>
    <p:sldId id="546" r:id="rId289"/>
    <p:sldId id="548" r:id="rId290"/>
    <p:sldId id="547" r:id="rId291"/>
    <p:sldId id="549" r:id="rId292"/>
    <p:sldId id="551" r:id="rId293"/>
    <p:sldId id="550" r:id="rId294"/>
    <p:sldId id="552" r:id="rId295"/>
    <p:sldId id="585" r:id="rId296"/>
    <p:sldId id="554" r:id="rId297"/>
    <p:sldId id="555" r:id="rId298"/>
    <p:sldId id="553" r:id="rId299"/>
    <p:sldId id="556" r:id="rId300"/>
    <p:sldId id="557" r:id="rId301"/>
    <p:sldId id="558" r:id="rId302"/>
    <p:sldId id="559" r:id="rId303"/>
    <p:sldId id="571" r:id="rId304"/>
    <p:sldId id="560" r:id="rId305"/>
    <p:sldId id="570" r:id="rId306"/>
    <p:sldId id="561" r:id="rId307"/>
    <p:sldId id="562" r:id="rId308"/>
    <p:sldId id="563" r:id="rId309"/>
    <p:sldId id="564" r:id="rId310"/>
    <p:sldId id="567" r:id="rId311"/>
    <p:sldId id="568" r:id="rId312"/>
    <p:sldId id="569" r:id="rId313"/>
    <p:sldId id="576" r:id="rId314"/>
    <p:sldId id="577" r:id="rId315"/>
    <p:sldId id="578" r:id="rId316"/>
    <p:sldId id="579" r:id="rId317"/>
    <p:sldId id="582" r:id="rId318"/>
    <p:sldId id="580" r:id="rId319"/>
    <p:sldId id="573" r:id="rId320"/>
    <p:sldId id="574" r:id="rId321"/>
    <p:sldId id="575" r:id="rId322"/>
    <p:sldId id="583" r:id="rId323"/>
    <p:sldId id="584" r:id="rId324"/>
    <p:sldId id="586" r:id="rId325"/>
    <p:sldId id="587" r:id="rId326"/>
    <p:sldId id="592" r:id="rId327"/>
    <p:sldId id="605" r:id="rId328"/>
    <p:sldId id="588" r:id="rId329"/>
    <p:sldId id="589" r:id="rId330"/>
    <p:sldId id="590" r:id="rId331"/>
    <p:sldId id="593" r:id="rId332"/>
    <p:sldId id="591" r:id="rId333"/>
    <p:sldId id="594" r:id="rId334"/>
    <p:sldId id="595" r:id="rId335"/>
    <p:sldId id="596" r:id="rId336"/>
    <p:sldId id="597" r:id="rId337"/>
    <p:sldId id="598" r:id="rId338"/>
    <p:sldId id="599" r:id="rId339"/>
    <p:sldId id="600" r:id="rId340"/>
    <p:sldId id="601" r:id="rId341"/>
    <p:sldId id="602" r:id="rId342"/>
    <p:sldId id="603" r:id="rId343"/>
    <p:sldId id="609" r:id="rId344"/>
    <p:sldId id="604" r:id="rId345"/>
    <p:sldId id="606" r:id="rId346"/>
    <p:sldId id="607" r:id="rId347"/>
    <p:sldId id="608" r:id="rId34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62B"/>
    <a:srgbClr val="DA083A"/>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80" autoAdjust="0"/>
    <p:restoredTop sz="94660" autoAdjust="0"/>
  </p:normalViewPr>
  <p:slideViewPr>
    <p:cSldViewPr>
      <p:cViewPr varScale="1">
        <p:scale>
          <a:sx n="79" d="100"/>
          <a:sy n="79" d="100"/>
        </p:scale>
        <p:origin x="-1140" y="-78"/>
      </p:cViewPr>
      <p:guideLst>
        <p:guide orient="horz" pos="2160"/>
        <p:guide pos="2880"/>
      </p:guideLst>
    </p:cSldViewPr>
  </p:slideViewPr>
  <p:outlineViewPr>
    <p:cViewPr>
      <p:scale>
        <a:sx n="33" d="100"/>
        <a:sy n="33" d="100"/>
      </p:scale>
      <p:origin x="0" y="721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theme" Target="theme/theme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tableStyles" Target="tableStyle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ED7357B-02B3-4840-B1DD-36458340E407}" type="datetimeFigureOut">
              <a:rPr lang="de-DE" smtClean="0"/>
              <a:pPr/>
              <a:t>21.08.2014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A4CE361-BC81-425D-BC5D-F4EA6BF4A7EB}"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ED7357B-02B3-4840-B1DD-36458340E407}" type="datetimeFigureOut">
              <a:rPr lang="de-DE" smtClean="0"/>
              <a:pPr/>
              <a:t>21.08.2014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A4CE361-BC81-425D-BC5D-F4EA6BF4A7EB}"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ED7357B-02B3-4840-B1DD-36458340E407}" type="datetimeFigureOut">
              <a:rPr lang="de-DE" smtClean="0"/>
              <a:pPr/>
              <a:t>21.08.2014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A4CE361-BC81-425D-BC5D-F4EA6BF4A7EB}"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ED7357B-02B3-4840-B1DD-36458340E407}" type="datetimeFigureOut">
              <a:rPr lang="de-DE" smtClean="0"/>
              <a:pPr/>
              <a:t>21.08.2014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A4CE361-BC81-425D-BC5D-F4EA6BF4A7EB}"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FED7357B-02B3-4840-B1DD-36458340E407}" type="datetimeFigureOut">
              <a:rPr lang="de-DE" smtClean="0"/>
              <a:pPr/>
              <a:t>21.08.2014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A4CE361-BC81-425D-BC5D-F4EA6BF4A7EB}"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ED7357B-02B3-4840-B1DD-36458340E407}" type="datetimeFigureOut">
              <a:rPr lang="de-DE" smtClean="0"/>
              <a:pPr/>
              <a:t>21.08.2014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A4CE361-BC81-425D-BC5D-F4EA6BF4A7EB}"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ED7357B-02B3-4840-B1DD-36458340E407}" type="datetimeFigureOut">
              <a:rPr lang="de-DE" smtClean="0"/>
              <a:pPr/>
              <a:t>21.08.2014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A4CE361-BC81-425D-BC5D-F4EA6BF4A7EB}"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ED7357B-02B3-4840-B1DD-36458340E407}" type="datetimeFigureOut">
              <a:rPr lang="de-DE" smtClean="0"/>
              <a:pPr/>
              <a:t>21.08.2014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A4CE361-BC81-425D-BC5D-F4EA6BF4A7EB}"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ED7357B-02B3-4840-B1DD-36458340E407}" type="datetimeFigureOut">
              <a:rPr lang="de-DE" smtClean="0"/>
              <a:pPr/>
              <a:t>21.08.2014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A4CE361-BC81-425D-BC5D-F4EA6BF4A7EB}"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ED7357B-02B3-4840-B1DD-36458340E407}" type="datetimeFigureOut">
              <a:rPr lang="de-DE" smtClean="0"/>
              <a:pPr/>
              <a:t>21.08.2014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A4CE361-BC81-425D-BC5D-F4EA6BF4A7EB}"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ED7357B-02B3-4840-B1DD-36458340E407}" type="datetimeFigureOut">
              <a:rPr lang="de-DE" smtClean="0"/>
              <a:pPr/>
              <a:t>21.08.2014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A4CE361-BC81-425D-BC5D-F4EA6BF4A7EB}"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7357B-02B3-4840-B1DD-36458340E407}" type="datetimeFigureOut">
              <a:rPr lang="de-DE" smtClean="0"/>
              <a:pPr/>
              <a:t>21.08.2014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CE361-BC81-425D-BC5D-F4EA6BF4A7EB}"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11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1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12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4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14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14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14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18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2.jpeg"/></Relationships>
</file>

<file path=ppt/slides/_rels/slide20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4.jpeg"/></Relationships>
</file>

<file path=ppt/slides/_rels/slide236.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6.xml"/></Relationships>
</file>

<file path=ppt/slides/_rels/slide29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3.jpeg"/><Relationship Id="rId1" Type="http://schemas.openxmlformats.org/officeDocument/2006/relationships/slideLayout" Target="../slideLayouts/slideLayout2.xml"/><Relationship Id="rId4" Type="http://schemas.openxmlformats.org/officeDocument/2006/relationships/image" Target="../media/image159.jpeg"/></Relationships>
</file>

<file path=ppt/slides/_rels/slide315.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image" Target="../media/image153.jpeg"/><Relationship Id="rId1" Type="http://schemas.openxmlformats.org/officeDocument/2006/relationships/slideLayout" Target="../slideLayouts/slideLayout2.xml"/><Relationship Id="rId4" Type="http://schemas.openxmlformats.org/officeDocument/2006/relationships/image" Target="../media/image162.jpeg"/></Relationships>
</file>

<file path=ppt/slides/_rels/slide317.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53.jpeg"/><Relationship Id="rId1" Type="http://schemas.openxmlformats.org/officeDocument/2006/relationships/slideLayout" Target="../slideLayouts/slideLayout2.xml"/><Relationship Id="rId4" Type="http://schemas.openxmlformats.org/officeDocument/2006/relationships/image" Target="../media/image164.jpeg"/></Relationships>
</file>

<file path=ppt/slides/_rels/slide318.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0.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8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8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8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9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de-DE" dirty="0"/>
          </a:p>
        </p:txBody>
      </p:sp>
      <p:pic>
        <p:nvPicPr>
          <p:cNvPr id="9" name="Inhaltsplatzhalter 3" descr="IMG-20130226-WA0002.jpg"/>
          <p:cNvPicPr>
            <a:picLocks noChangeAspect="1"/>
          </p:cNvPicPr>
          <p:nvPr/>
        </p:nvPicPr>
        <p:blipFill>
          <a:blip r:embed="rId2" cstate="print"/>
          <a:stretch>
            <a:fillRect/>
          </a:stretch>
        </p:blipFill>
        <p:spPr>
          <a:xfrm>
            <a:off x="0" y="692696"/>
            <a:ext cx="9324721" cy="5256584"/>
          </a:xfrm>
          <a:prstGeom prst="rect">
            <a:avLst/>
          </a:prstGeom>
        </p:spPr>
      </p:pic>
      <p:pic>
        <p:nvPicPr>
          <p:cNvPr id="6" name="Inhaltsplatzhalter 5" descr="hubi.jpg"/>
          <p:cNvPicPr>
            <a:picLocks noGrp="1" noChangeAspect="1"/>
          </p:cNvPicPr>
          <p:nvPr>
            <p:ph idx="1"/>
          </p:nvPr>
        </p:nvPicPr>
        <p:blipFill>
          <a:blip r:embed="rId3" cstate="print"/>
          <a:stretch>
            <a:fillRect/>
          </a:stretch>
        </p:blipFill>
        <p:spPr>
          <a:xfrm>
            <a:off x="6876256" y="0"/>
            <a:ext cx="2267744" cy="1798070"/>
          </a:xfrm>
        </p:spPr>
      </p:pic>
      <p:pic>
        <p:nvPicPr>
          <p:cNvPr id="8" name="Grafik 7" descr="IMG-20130226-WA0001.jpg"/>
          <p:cNvPicPr>
            <a:picLocks noChangeAspect="1"/>
          </p:cNvPicPr>
          <p:nvPr/>
        </p:nvPicPr>
        <p:blipFill>
          <a:blip r:embed="rId4" cstate="print"/>
          <a:stretch>
            <a:fillRect/>
          </a:stretch>
        </p:blipFill>
        <p:spPr>
          <a:xfrm>
            <a:off x="7373356" y="3717032"/>
            <a:ext cx="1770644" cy="3140968"/>
          </a:xfrm>
          <a:prstGeom prst="rect">
            <a:avLst/>
          </a:prstGeom>
        </p:spPr>
      </p:pic>
      <p:pic>
        <p:nvPicPr>
          <p:cNvPr id="11" name="Grafik 10" descr="IMAG0209.jpg"/>
          <p:cNvPicPr>
            <a:picLocks noChangeAspect="1"/>
          </p:cNvPicPr>
          <p:nvPr/>
        </p:nvPicPr>
        <p:blipFill>
          <a:blip r:embed="rId5" cstate="print"/>
          <a:stretch>
            <a:fillRect/>
          </a:stretch>
        </p:blipFill>
        <p:spPr>
          <a:xfrm>
            <a:off x="0" y="0"/>
            <a:ext cx="2255912" cy="1945724"/>
          </a:xfrm>
          <a:prstGeom prst="rect">
            <a:avLst/>
          </a:prstGeom>
        </p:spPr>
      </p:pic>
      <p:sp>
        <p:nvSpPr>
          <p:cNvPr id="12" name="Abgerundetes Rechteck 11"/>
          <p:cNvSpPr/>
          <p:nvPr/>
        </p:nvSpPr>
        <p:spPr>
          <a:xfrm>
            <a:off x="0" y="5943600"/>
            <a:ext cx="738031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t>www.intensivbert.de</a:t>
            </a:r>
            <a:endParaRPr lang="de-DE" sz="2800" dirty="0"/>
          </a:p>
        </p:txBody>
      </p:sp>
      <p:pic>
        <p:nvPicPr>
          <p:cNvPr id="13" name="Grafik 12" descr="arterie1.jpg"/>
          <p:cNvPicPr>
            <a:picLocks noChangeAspect="1"/>
          </p:cNvPicPr>
          <p:nvPr/>
        </p:nvPicPr>
        <p:blipFill>
          <a:blip r:embed="rId6" cstate="print"/>
          <a:stretch>
            <a:fillRect/>
          </a:stretch>
        </p:blipFill>
        <p:spPr>
          <a:xfrm>
            <a:off x="1777090" y="0"/>
            <a:ext cx="5283186" cy="908720"/>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peise10.jpg"/>
          <p:cNvPicPr>
            <a:picLocks noChangeAspect="1"/>
          </p:cNvPicPr>
          <p:nvPr/>
        </p:nvPicPr>
        <p:blipFill>
          <a:blip r:embed="rId2" cstate="print">
            <a:lum bright="54000" contrast="51000"/>
          </a:blip>
          <a:stretch>
            <a:fillRect/>
          </a:stretch>
        </p:blipFill>
        <p:spPr>
          <a:xfrm>
            <a:off x="-565079" y="0"/>
            <a:ext cx="10274158" cy="6858000"/>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187624" y="1988840"/>
            <a:ext cx="6660232" cy="187220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err="1" smtClean="0">
                <a:solidFill>
                  <a:schemeClr val="bg1"/>
                </a:solidFill>
              </a:rPr>
              <a:t>Ösophagitis</a:t>
            </a:r>
            <a:r>
              <a:rPr lang="de-DE" sz="2000" b="1" dirty="0" smtClean="0">
                <a:solidFill>
                  <a:schemeClr val="bg1"/>
                </a:solidFill>
              </a:rPr>
              <a:t> = Entzündung der   Speiseröhrenschleimhaut</a:t>
            </a:r>
          </a:p>
          <a:p>
            <a:r>
              <a:rPr lang="de-DE" sz="2000" b="1" dirty="0" smtClean="0">
                <a:solidFill>
                  <a:schemeClr val="bg1"/>
                </a:solidFill>
              </a:rPr>
              <a:t>Kann akut oder chronisch verlaufen</a:t>
            </a:r>
          </a:p>
          <a:p>
            <a:pPr algn="ctr"/>
            <a:endParaRPr lang="de-DE" sz="2000" b="1"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Symptome</a:t>
            </a:r>
            <a:endParaRPr lang="de-DE" dirty="0"/>
          </a:p>
        </p:txBody>
      </p:sp>
      <p:sp>
        <p:nvSpPr>
          <p:cNvPr id="3" name="Inhaltsplatzhalter 2"/>
          <p:cNvSpPr>
            <a:spLocks noGrp="1"/>
          </p:cNvSpPr>
          <p:nvPr>
            <p:ph idx="1"/>
          </p:nvPr>
        </p:nvSpPr>
        <p:spPr/>
        <p:txBody>
          <a:bodyPr/>
          <a:lstStyle/>
          <a:p>
            <a:endParaRPr lang="de-DE" dirty="0"/>
          </a:p>
        </p:txBody>
      </p:sp>
      <p:sp>
        <p:nvSpPr>
          <p:cNvPr id="4" name="Abgerundetes Rechteck 3"/>
          <p:cNvSpPr/>
          <p:nvPr/>
        </p:nvSpPr>
        <p:spPr>
          <a:xfrm>
            <a:off x="2267744" y="1700808"/>
            <a:ext cx="4536504" cy="17281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Patienten mit axialer Gleithernie sind meistens beschwerdefrei</a:t>
            </a:r>
          </a:p>
          <a:p>
            <a:pPr algn="ctr"/>
            <a:endParaRPr lang="de-DE" dirty="0"/>
          </a:p>
        </p:txBody>
      </p:sp>
      <p:sp>
        <p:nvSpPr>
          <p:cNvPr id="5" name="Abgerundetes Rechteck 4"/>
          <p:cNvSpPr/>
          <p:nvPr/>
        </p:nvSpPr>
        <p:spPr>
          <a:xfrm>
            <a:off x="2267744" y="3861048"/>
            <a:ext cx="4752528" cy="194421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Die übrigen Formen führen häufiger zu Beschwerden</a:t>
            </a:r>
          </a:p>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468560" y="0"/>
            <a:ext cx="10205358" cy="6858000"/>
          </a:xfrm>
          <a:prstGeom prst="rect">
            <a:avLst/>
          </a:prstGeom>
        </p:spPr>
      </p:pic>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5" name="Ellipse 4"/>
          <p:cNvSpPr/>
          <p:nvPr/>
        </p:nvSpPr>
        <p:spPr>
          <a:xfrm>
            <a:off x="3275856" y="1844824"/>
            <a:ext cx="2282552" cy="113042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Symptome</a:t>
            </a:r>
            <a:endParaRPr lang="de-DE" sz="2400" b="1" dirty="0"/>
          </a:p>
        </p:txBody>
      </p:sp>
      <p:sp>
        <p:nvSpPr>
          <p:cNvPr id="6" name="Abgerundetes Rechteck 5"/>
          <p:cNvSpPr/>
          <p:nvPr/>
        </p:nvSpPr>
        <p:spPr>
          <a:xfrm>
            <a:off x="539552" y="3429000"/>
            <a:ext cx="2448272" cy="122413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Druckgefühl und Schmerzen hinter dem Brustbein </a:t>
            </a:r>
            <a:endParaRPr lang="de-DE" sz="2000" dirty="0"/>
          </a:p>
        </p:txBody>
      </p:sp>
      <p:sp>
        <p:nvSpPr>
          <p:cNvPr id="7" name="Abgerundetes Rechteck 6"/>
          <p:cNvSpPr/>
          <p:nvPr/>
        </p:nvSpPr>
        <p:spPr>
          <a:xfrm>
            <a:off x="6444208" y="548680"/>
            <a:ext cx="1584176" cy="8423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Sodbrennen</a:t>
            </a:r>
            <a:endParaRPr lang="de-DE" sz="2000" dirty="0"/>
          </a:p>
        </p:txBody>
      </p:sp>
      <p:sp>
        <p:nvSpPr>
          <p:cNvPr id="8" name="Abgerundetes Rechteck 7"/>
          <p:cNvSpPr/>
          <p:nvPr/>
        </p:nvSpPr>
        <p:spPr>
          <a:xfrm>
            <a:off x="827584" y="476672"/>
            <a:ext cx="1368152" cy="9361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Aufstoßen</a:t>
            </a:r>
            <a:endParaRPr lang="de-DE" sz="2000" dirty="0"/>
          </a:p>
        </p:txBody>
      </p:sp>
      <p:sp>
        <p:nvSpPr>
          <p:cNvPr id="9" name="Abgerundetes Rechteck 8"/>
          <p:cNvSpPr/>
          <p:nvPr/>
        </p:nvSpPr>
        <p:spPr>
          <a:xfrm>
            <a:off x="6156176" y="3356992"/>
            <a:ext cx="2570584" cy="15841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Schmerzen werden in Rückenlage oder beim Pressen stärker</a:t>
            </a:r>
          </a:p>
          <a:p>
            <a:pPr algn="ctr"/>
            <a:endParaRPr lang="de-DE" dirty="0"/>
          </a:p>
        </p:txBody>
      </p:sp>
      <p:sp>
        <p:nvSpPr>
          <p:cNvPr id="10" name="Abgerundetes Rechteck 9"/>
          <p:cNvSpPr/>
          <p:nvPr/>
        </p:nvSpPr>
        <p:spPr>
          <a:xfrm>
            <a:off x="2699792" y="5517232"/>
            <a:ext cx="3722712" cy="113042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Manchmal kommt es zu einer begleitenden </a:t>
            </a:r>
            <a:r>
              <a:rPr lang="de-DE" sz="2000" dirty="0" err="1" smtClean="0"/>
              <a:t>Refluxösophagitis</a:t>
            </a:r>
            <a:endParaRPr lang="de-DE" sz="2000"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50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2500"/>
                            </p:stCondLst>
                            <p:childTnLst>
                              <p:par>
                                <p:cTn id="17" presetID="55"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p:stCondLst>
                              <p:cond delay="4500"/>
                            </p:stCondLst>
                            <p:childTnLst>
                              <p:par>
                                <p:cTn id="23" presetID="55" presetClass="entr" presetSubtype="0" fill="hold" grpId="0" nodeType="afterEffect">
                                  <p:stCondLst>
                                    <p:cond delay="10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0.70"/>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childTnLst>
                          </p:cTn>
                        </p:par>
                        <p:par>
                          <p:cTn id="28" fill="hold">
                            <p:stCondLst>
                              <p:cond delay="6500"/>
                            </p:stCondLst>
                            <p:childTnLst>
                              <p:par>
                                <p:cTn id="29" presetID="55" presetClass="entr" presetSubtype="0" fill="hold" grpId="0" nodeType="afterEffect">
                                  <p:stCondLst>
                                    <p:cond delay="100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70"/>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par>
                          <p:cTn id="34" fill="hold">
                            <p:stCondLst>
                              <p:cond delay="8500"/>
                            </p:stCondLst>
                            <p:childTnLst>
                              <p:par>
                                <p:cTn id="35" presetID="55" presetClass="entr" presetSubtype="0" fill="hold" grpId="0" nodeType="afterEffect">
                                  <p:stCondLst>
                                    <p:cond delay="2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0.70"/>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dirty="0"/>
          </a:p>
        </p:txBody>
      </p:sp>
      <p:sp>
        <p:nvSpPr>
          <p:cNvPr id="4" name="Ellipse 3"/>
          <p:cNvSpPr/>
          <p:nvPr/>
        </p:nvSpPr>
        <p:spPr>
          <a:xfrm>
            <a:off x="3275856" y="2636912"/>
            <a:ext cx="2138536" cy="105841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Therapie</a:t>
            </a:r>
          </a:p>
          <a:p>
            <a:pPr algn="ctr"/>
            <a:endParaRPr lang="de-DE" dirty="0"/>
          </a:p>
        </p:txBody>
      </p:sp>
      <p:sp>
        <p:nvSpPr>
          <p:cNvPr id="5" name="Abgerundetes Rechteck 4"/>
          <p:cNvSpPr/>
          <p:nvPr/>
        </p:nvSpPr>
        <p:spPr>
          <a:xfrm>
            <a:off x="5652120" y="4365104"/>
            <a:ext cx="3024336" cy="1800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Operative Maßnahmen bei großen Hernien oder bei Einklemmungsgefahr</a:t>
            </a:r>
            <a:endParaRPr lang="de-DE" sz="2000" dirty="0"/>
          </a:p>
        </p:txBody>
      </p:sp>
      <p:sp>
        <p:nvSpPr>
          <p:cNvPr id="6" name="Abgerundetes Rechteck 5"/>
          <p:cNvSpPr/>
          <p:nvPr/>
        </p:nvSpPr>
        <p:spPr>
          <a:xfrm>
            <a:off x="539552" y="5229200"/>
            <a:ext cx="2592288"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smtClean="0"/>
              <a:t>Obstipationsprohylaxe</a:t>
            </a:r>
            <a:endParaRPr lang="de-DE" sz="2000" dirty="0"/>
          </a:p>
        </p:txBody>
      </p:sp>
      <p:sp>
        <p:nvSpPr>
          <p:cNvPr id="7" name="Abgerundetes Rechteck 6"/>
          <p:cNvSpPr/>
          <p:nvPr/>
        </p:nvSpPr>
        <p:spPr>
          <a:xfrm>
            <a:off x="467544" y="764704"/>
            <a:ext cx="1944216" cy="9361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Häufig kleine Mahlzeiten</a:t>
            </a:r>
            <a:endParaRPr lang="de-DE" sz="2000" dirty="0"/>
          </a:p>
        </p:txBody>
      </p:sp>
      <p:sp>
        <p:nvSpPr>
          <p:cNvPr id="8" name="Abgerundetes Rechteck 7"/>
          <p:cNvSpPr/>
          <p:nvPr/>
        </p:nvSpPr>
        <p:spPr>
          <a:xfrm>
            <a:off x="6372200" y="620688"/>
            <a:ext cx="2304256" cy="115212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Gewichtsreduktion</a:t>
            </a:r>
            <a:endParaRPr lang="de-DE" sz="2000" dirty="0"/>
          </a:p>
        </p:txBody>
      </p:sp>
      <p:sp>
        <p:nvSpPr>
          <p:cNvPr id="10" name="Abgerundetes Rechteck 9"/>
          <p:cNvSpPr/>
          <p:nvPr/>
        </p:nvSpPr>
        <p:spPr>
          <a:xfrm>
            <a:off x="1979712" y="2132856"/>
            <a:ext cx="4752528" cy="26642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t>Die Behandlung Erfolgt in den meisten Fällen konservativ</a:t>
            </a:r>
            <a:endParaRPr lang="de-DE" sz="2800"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par>
                          <p:cTn id="15" fill="hold">
                            <p:stCondLst>
                              <p:cond delay="1500"/>
                            </p:stCondLst>
                            <p:childTnLst>
                              <p:par>
                                <p:cTn id="16" presetID="55"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0.70"/>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par>
                          <p:cTn id="27" fill="hold">
                            <p:stCondLst>
                              <p:cond delay="3500"/>
                            </p:stCondLst>
                            <p:childTnLst>
                              <p:par>
                                <p:cTn id="28" presetID="55"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4500"/>
                            </p:stCondLst>
                            <p:childTnLst>
                              <p:par>
                                <p:cTn id="34" presetID="55"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2.jpg"/>
          <p:cNvPicPr>
            <a:picLocks noChangeAspect="1"/>
          </p:cNvPicPr>
          <p:nvPr/>
        </p:nvPicPr>
        <p:blipFill>
          <a:blip r:embed="rId2" cstate="print">
            <a:lum bright="6000" contrast="12000"/>
          </a:blip>
          <a:stretch>
            <a:fillRect/>
          </a:stretch>
        </p:blipFill>
        <p:spPr>
          <a:xfrm>
            <a:off x="-180528" y="-603448"/>
            <a:ext cx="9324528" cy="9001000"/>
          </a:xfrm>
          <a:prstGeom prst="rect">
            <a:avLst/>
          </a:prstGeom>
        </p:spPr>
      </p:pic>
      <p:sp>
        <p:nvSpPr>
          <p:cNvPr id="4" name="Titel 3"/>
          <p:cNvSpPr>
            <a:spLocks noGrp="1"/>
          </p:cNvSpPr>
          <p:nvPr>
            <p:ph type="ctrTitle"/>
          </p:nvPr>
        </p:nvSpPr>
        <p:spPr/>
        <p:txBody>
          <a:bodyPr/>
          <a:lstStyle/>
          <a:p>
            <a:r>
              <a:rPr lang="de-DE" dirty="0" smtClean="0"/>
              <a:t>Kaskadenmagen</a:t>
            </a:r>
            <a:endParaRPr lang="de-DE" dirty="0"/>
          </a:p>
        </p:txBody>
      </p:sp>
      <p:sp>
        <p:nvSpPr>
          <p:cNvPr id="5" name="Untertitel 4"/>
          <p:cNvSpPr>
            <a:spLocks noGrp="1"/>
          </p:cNvSpPr>
          <p:nvPr>
            <p:ph type="subTitle" idx="1"/>
          </p:nvPr>
        </p:nvSpPr>
        <p:spPr/>
        <p:txBody>
          <a:bodyPr/>
          <a:lstStyle/>
          <a:p>
            <a:r>
              <a:rPr lang="de-DE" dirty="0" smtClean="0">
                <a:solidFill>
                  <a:schemeClr val="tx1">
                    <a:lumMod val="85000"/>
                    <a:lumOff val="15000"/>
                  </a:schemeClr>
                </a:solidFill>
              </a:rPr>
              <a:t>Lageanomalien des Magens</a:t>
            </a:r>
            <a:endParaRPr lang="de-DE" dirty="0">
              <a:solidFill>
                <a:schemeClr val="tx1">
                  <a:lumMod val="85000"/>
                  <a:lumOff val="15000"/>
                </a:schemeClr>
              </a:solidFill>
            </a:endParaRPr>
          </a:p>
        </p:txBody>
      </p:sp>
    </p:spTree>
  </p:cSld>
  <p:clrMapOvr>
    <a:masterClrMapping/>
  </p:clrMapOvr>
  <p:transition>
    <p:dissolv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endParaRPr lang="de-DE" dirty="0"/>
          </a:p>
        </p:txBody>
      </p:sp>
      <p:pic>
        <p:nvPicPr>
          <p:cNvPr id="5" name="Inhaltsplatzhalter 4" descr="magen23.jpg"/>
          <p:cNvPicPr>
            <a:picLocks noGrp="1" noChangeAspect="1"/>
          </p:cNvPicPr>
          <p:nvPr>
            <p:ph idx="1"/>
          </p:nvPr>
        </p:nvPicPr>
        <p:blipFill>
          <a:blip r:embed="rId3" cstate="print">
            <a:lum bright="-13000" contrast="13000"/>
          </a:blip>
          <a:stretch>
            <a:fillRect/>
          </a:stretch>
        </p:blipFill>
        <p:spPr>
          <a:xfrm>
            <a:off x="0" y="1412776"/>
            <a:ext cx="4772706" cy="5445224"/>
          </a:xfrm>
        </p:spPr>
      </p:pic>
      <p:sp>
        <p:nvSpPr>
          <p:cNvPr id="4" name="Rechteck 3"/>
          <p:cNvSpPr/>
          <p:nvPr/>
        </p:nvSpPr>
        <p:spPr>
          <a:xfrm>
            <a:off x="611560" y="188640"/>
            <a:ext cx="7704856" cy="1800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Der Speisebrei bleibt im oberen Drittel des Magens liegen, weil der mittlere Teil des Magens sich in die Linke Zwerchfellkuppel verlagert hat</a:t>
            </a:r>
          </a:p>
          <a:p>
            <a:pPr algn="ctr"/>
            <a:endParaRPr lang="de-DE" dirty="0"/>
          </a:p>
        </p:txBody>
      </p:sp>
      <p:sp>
        <p:nvSpPr>
          <p:cNvPr id="6" name="Rechteck 5"/>
          <p:cNvSpPr/>
          <p:nvPr/>
        </p:nvSpPr>
        <p:spPr>
          <a:xfrm>
            <a:off x="5004048" y="3284984"/>
            <a:ext cx="3816424" cy="230425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Der Kaskadenmagen hat in den meisten Fällen keine klinische Bedeutung</a:t>
            </a:r>
            <a:endParaRPr lang="de-DE" sz="20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5" presetClass="entr" presetSubtype="0" fill="hold" grpId="0" nodeType="afterEffect">
                                  <p:stCondLst>
                                    <p:cond delay="2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2.jpg"/>
          <p:cNvPicPr>
            <a:picLocks noChangeAspect="1"/>
          </p:cNvPicPr>
          <p:nvPr/>
        </p:nvPicPr>
        <p:blipFill>
          <a:blip r:embed="rId2" cstate="print">
            <a:lum bright="6000" contrast="12000"/>
          </a:blip>
          <a:stretch>
            <a:fillRect/>
          </a:stretch>
        </p:blipFill>
        <p:spPr>
          <a:xfrm>
            <a:off x="-180528" y="-603448"/>
            <a:ext cx="9324528" cy="9001000"/>
          </a:xfrm>
          <a:prstGeom prst="rect">
            <a:avLst/>
          </a:prstGeom>
        </p:spPr>
      </p:pic>
      <p:sp>
        <p:nvSpPr>
          <p:cNvPr id="4" name="Titel 3"/>
          <p:cNvSpPr>
            <a:spLocks noGrp="1"/>
          </p:cNvSpPr>
          <p:nvPr>
            <p:ph type="ctrTitle"/>
          </p:nvPr>
        </p:nvSpPr>
        <p:spPr/>
        <p:txBody>
          <a:bodyPr/>
          <a:lstStyle/>
          <a:p>
            <a:r>
              <a:rPr lang="de-DE" dirty="0" smtClean="0"/>
              <a:t>Magenvolvulus</a:t>
            </a:r>
            <a:endParaRPr lang="de-DE" dirty="0"/>
          </a:p>
        </p:txBody>
      </p:sp>
      <p:sp>
        <p:nvSpPr>
          <p:cNvPr id="5" name="Untertitel 4"/>
          <p:cNvSpPr>
            <a:spLocks noGrp="1"/>
          </p:cNvSpPr>
          <p:nvPr>
            <p:ph type="subTitle" idx="1"/>
          </p:nvPr>
        </p:nvSpPr>
        <p:spPr/>
        <p:txBody>
          <a:bodyPr/>
          <a:lstStyle/>
          <a:p>
            <a:r>
              <a:rPr lang="de-DE" dirty="0" smtClean="0">
                <a:solidFill>
                  <a:schemeClr val="tx1">
                    <a:lumMod val="85000"/>
                    <a:lumOff val="15000"/>
                  </a:schemeClr>
                </a:solidFill>
              </a:rPr>
              <a:t>Lageanomalien des Magens</a:t>
            </a:r>
            <a:endParaRPr lang="de-DE" dirty="0">
              <a:solidFill>
                <a:schemeClr val="tx1">
                  <a:lumMod val="85000"/>
                  <a:lumOff val="15000"/>
                </a:schemeClr>
              </a:solidFill>
            </a:endParaRPr>
          </a:p>
        </p:txBody>
      </p:sp>
    </p:spTree>
  </p:cSld>
  <p:clrMapOvr>
    <a:masterClrMapping/>
  </p:clrMapOvr>
  <p:transition>
    <p:dissolv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1187624" y="1916832"/>
            <a:ext cx="6840760" cy="237626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Magenvolvulus, Magentorsion, Volvulus </a:t>
            </a:r>
            <a:r>
              <a:rPr lang="de-DE" sz="2400" dirty="0" err="1" smtClean="0"/>
              <a:t>ventriculi</a:t>
            </a:r>
            <a:r>
              <a:rPr lang="de-DE" sz="2400" dirty="0" smtClean="0"/>
              <a:t>, Drehung des Magens um seine Achse</a:t>
            </a:r>
          </a:p>
          <a:p>
            <a:pPr algn="ctr"/>
            <a:endParaRPr lang="de-DE"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Ursachen</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107504" y="1988840"/>
            <a:ext cx="8892480" cy="249857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Zu einem Magenvolvulus kommt es v. a., wenn sich der Magen durch eine Lücke im Zwerchfell (</a:t>
            </a:r>
            <a:r>
              <a:rPr lang="de-DE" sz="2400" dirty="0" err="1" smtClean="0"/>
              <a:t>Hiatushernie</a:t>
            </a:r>
            <a:r>
              <a:rPr lang="de-DE" sz="2400" dirty="0" smtClean="0"/>
              <a:t>) in den Brustraum verlagert.</a:t>
            </a:r>
          </a:p>
          <a:p>
            <a:pPr algn="ctr"/>
            <a:r>
              <a:rPr lang="de-DE" sz="2400" dirty="0" smtClean="0"/>
              <a:t> Sehr selten können auch Tumorerkrankungen oder Verwachsungen eine entsprechende Lageanomalie verursachen</a:t>
            </a:r>
          </a:p>
          <a:p>
            <a:pPr algn="ctr"/>
            <a:endParaRPr lang="de-DE"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Symptome</a:t>
            </a:r>
            <a:endParaRPr lang="de-DE" dirty="0"/>
          </a:p>
        </p:txBody>
      </p:sp>
      <p:sp>
        <p:nvSpPr>
          <p:cNvPr id="3" name="Inhaltsplatzhalter 2"/>
          <p:cNvSpPr>
            <a:spLocks noGrp="1"/>
          </p:cNvSpPr>
          <p:nvPr>
            <p:ph idx="1"/>
          </p:nvPr>
        </p:nvSpPr>
        <p:spPr/>
        <p:txBody>
          <a:bodyPr/>
          <a:lstStyle/>
          <a:p>
            <a:endParaRPr lang="de-DE" dirty="0"/>
          </a:p>
        </p:txBody>
      </p:sp>
      <p:sp>
        <p:nvSpPr>
          <p:cNvPr id="4" name="Abgerundetes Rechteck 3"/>
          <p:cNvSpPr/>
          <p:nvPr/>
        </p:nvSpPr>
        <p:spPr>
          <a:xfrm>
            <a:off x="1259632" y="1844824"/>
            <a:ext cx="144016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Schmerzen </a:t>
            </a:r>
          </a:p>
          <a:p>
            <a:pPr algn="ctr"/>
            <a:endParaRPr lang="de-DE" dirty="0"/>
          </a:p>
        </p:txBody>
      </p:sp>
      <p:sp>
        <p:nvSpPr>
          <p:cNvPr id="5" name="Abgerundetes Rechteck 4"/>
          <p:cNvSpPr/>
          <p:nvPr/>
        </p:nvSpPr>
        <p:spPr>
          <a:xfrm>
            <a:off x="2843808" y="3068960"/>
            <a:ext cx="1368152" cy="7920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Aufstoßen </a:t>
            </a:r>
          </a:p>
          <a:p>
            <a:pPr algn="ctr"/>
            <a:endParaRPr lang="de-DE" dirty="0"/>
          </a:p>
        </p:txBody>
      </p:sp>
      <p:sp>
        <p:nvSpPr>
          <p:cNvPr id="6" name="Abgerundetes Rechteck 5"/>
          <p:cNvSpPr/>
          <p:nvPr/>
        </p:nvSpPr>
        <p:spPr>
          <a:xfrm>
            <a:off x="4644008" y="3933056"/>
            <a:ext cx="2880320" cy="115212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ggf. Verschluss des Ösophagus</a:t>
            </a:r>
          </a:p>
          <a:p>
            <a:pPr algn="ctr"/>
            <a:endParaRPr lang="de-DE" dirty="0"/>
          </a:p>
        </p:txBody>
      </p:sp>
      <p:sp>
        <p:nvSpPr>
          <p:cNvPr id="8" name="Abgerundetes Rechteck 7"/>
          <p:cNvSpPr/>
          <p:nvPr/>
        </p:nvSpPr>
        <p:spPr>
          <a:xfrm>
            <a:off x="827584" y="4293096"/>
            <a:ext cx="2304256" cy="165618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Erscheinungsbild des akuten Abdomen</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200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40568" y="0"/>
            <a:ext cx="10205358" cy="6858000"/>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endParaRPr lang="de-DE" dirty="0"/>
          </a:p>
        </p:txBody>
      </p:sp>
      <p:sp>
        <p:nvSpPr>
          <p:cNvPr id="5" name="Abgerundetes Rechteck 4"/>
          <p:cNvSpPr/>
          <p:nvPr/>
        </p:nvSpPr>
        <p:spPr>
          <a:xfrm>
            <a:off x="2699792" y="1988840"/>
            <a:ext cx="3456384" cy="10081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Operative Maßnahme</a:t>
            </a:r>
          </a:p>
          <a:p>
            <a:pPr algn="ct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peise10.jpg"/>
          <p:cNvPicPr>
            <a:picLocks noChangeAspect="1"/>
          </p:cNvPicPr>
          <p:nvPr/>
        </p:nvPicPr>
        <p:blipFill>
          <a:blip r:embed="rId2" cstate="print">
            <a:lum bright="54000" contrast="51000"/>
          </a:blip>
          <a:stretch>
            <a:fillRect/>
          </a:stretch>
        </p:blipFill>
        <p:spPr>
          <a:xfrm>
            <a:off x="-612576" y="0"/>
            <a:ext cx="10274158" cy="6858000"/>
          </a:xfrm>
          <a:prstGeom prst="rect">
            <a:avLst/>
          </a:prstGeom>
        </p:spPr>
      </p:pic>
      <p:sp>
        <p:nvSpPr>
          <p:cNvPr id="2" name="Titel 1"/>
          <p:cNvSpPr>
            <a:spLocks noGrp="1"/>
          </p:cNvSpPr>
          <p:nvPr>
            <p:ph type="title"/>
          </p:nvPr>
        </p:nvSpPr>
        <p:spPr/>
        <p:txBody>
          <a:bodyPr/>
          <a:lstStyle/>
          <a:p>
            <a:r>
              <a:rPr lang="de-DE" dirty="0" smtClean="0"/>
              <a:t>Pathogenese</a:t>
            </a:r>
            <a:endParaRPr lang="de-DE" dirty="0"/>
          </a:p>
        </p:txBody>
      </p:sp>
      <p:sp>
        <p:nvSpPr>
          <p:cNvPr id="3" name="Inhaltsplatzhalter 2"/>
          <p:cNvSpPr>
            <a:spLocks noGrp="1"/>
          </p:cNvSpPr>
          <p:nvPr>
            <p:ph idx="1"/>
          </p:nvPr>
        </p:nvSpPr>
        <p:spPr/>
        <p:txBody>
          <a:bodyPr/>
          <a:lstStyle/>
          <a:p>
            <a:endParaRPr lang="de-DE" dirty="0"/>
          </a:p>
        </p:txBody>
      </p:sp>
      <p:sp>
        <p:nvSpPr>
          <p:cNvPr id="5" name="Rechteckige Legende 4"/>
          <p:cNvSpPr/>
          <p:nvPr/>
        </p:nvSpPr>
        <p:spPr>
          <a:xfrm>
            <a:off x="755576" y="1988840"/>
            <a:ext cx="2808312" cy="648072"/>
          </a:xfrm>
          <a:prstGeom prst="wedgeRectCallout">
            <a:avLst>
              <a:gd name="adj1" fmla="val 61663"/>
              <a:gd name="adj2" fmla="val -1491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lumMod val="95000"/>
                    <a:lumOff val="5000"/>
                  </a:schemeClr>
                </a:solidFill>
              </a:rPr>
              <a:t>Akute </a:t>
            </a:r>
            <a:r>
              <a:rPr lang="de-DE" b="1" dirty="0" err="1" smtClean="0">
                <a:solidFill>
                  <a:schemeClr val="tx1">
                    <a:lumMod val="95000"/>
                    <a:lumOff val="5000"/>
                  </a:schemeClr>
                </a:solidFill>
              </a:rPr>
              <a:t>Ösophagitis</a:t>
            </a:r>
            <a:endParaRPr lang="de-DE" b="1" dirty="0" smtClean="0">
              <a:solidFill>
                <a:schemeClr val="tx1">
                  <a:lumMod val="95000"/>
                  <a:lumOff val="5000"/>
                </a:schemeClr>
              </a:solidFill>
            </a:endParaRPr>
          </a:p>
          <a:p>
            <a:pPr algn="ctr"/>
            <a:endParaRPr lang="de-DE" dirty="0"/>
          </a:p>
        </p:txBody>
      </p:sp>
      <p:sp>
        <p:nvSpPr>
          <p:cNvPr id="6" name="Abgerundetes Rechteck 5"/>
          <p:cNvSpPr/>
          <p:nvPr/>
        </p:nvSpPr>
        <p:spPr>
          <a:xfrm>
            <a:off x="1691680" y="3212976"/>
            <a:ext cx="35283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Verätzungen durch verschlucken von  Säuren oder Laugen </a:t>
            </a:r>
            <a:endParaRPr lang="de-DE" dirty="0"/>
          </a:p>
        </p:txBody>
      </p:sp>
      <p:sp>
        <p:nvSpPr>
          <p:cNvPr id="7" name="Abgerundetes Rechteck 6"/>
          <p:cNvSpPr/>
          <p:nvPr/>
        </p:nvSpPr>
        <p:spPr>
          <a:xfrm>
            <a:off x="4139952" y="4509120"/>
            <a:ext cx="25922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Strahlentherapie</a:t>
            </a:r>
            <a:endParaRPr lang="de-DE" dirty="0"/>
          </a:p>
        </p:txBody>
      </p:sp>
      <p:sp>
        <p:nvSpPr>
          <p:cNvPr id="8" name="Abgerundetes Rechteck 7"/>
          <p:cNvSpPr/>
          <p:nvPr/>
        </p:nvSpPr>
        <p:spPr>
          <a:xfrm>
            <a:off x="4932040" y="5661248"/>
            <a:ext cx="372271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Begleiterscheinung bei schweren Allgemeinerkrankung</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500"/>
                            </p:stCondLst>
                            <p:childTnLst>
                              <p:par>
                                <p:cTn id="11" presetID="55" presetClass="entr" presetSubtype="0" fill="hold" grpId="0" nodeType="afterEffect">
                                  <p:stCondLst>
                                    <p:cond delay="1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4000"/>
                            </p:stCondLst>
                            <p:childTnLst>
                              <p:par>
                                <p:cTn id="17" presetID="55" presetClass="entr" presetSubtype="0" fill="hold" grpId="0" nodeType="afterEffect">
                                  <p:stCondLst>
                                    <p:cond delay="1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endParaRPr lang="de-DE"/>
          </a:p>
        </p:txBody>
      </p:sp>
      <p:pic>
        <p:nvPicPr>
          <p:cNvPr id="6" name="Inhaltsplatzhalter 5" descr="magen24.jpg"/>
          <p:cNvPicPr>
            <a:picLocks noGrp="1" noChangeAspect="1"/>
          </p:cNvPicPr>
          <p:nvPr>
            <p:ph idx="1"/>
          </p:nvPr>
        </p:nvPicPr>
        <p:blipFill>
          <a:blip r:embed="rId3" cstate="print"/>
          <a:stretch>
            <a:fillRect/>
          </a:stretch>
        </p:blipFill>
        <p:spPr>
          <a:xfrm>
            <a:off x="755576" y="548680"/>
            <a:ext cx="7204307" cy="5692455"/>
          </a:xfrm>
        </p:spPr>
      </p:pic>
    </p:spTree>
  </p:cSld>
  <p:clrMapOvr>
    <a:masterClrMapping/>
  </p:clrMapOvr>
  <p:transition>
    <p:wheel spokes="8"/>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2.jpg"/>
          <p:cNvPicPr>
            <a:picLocks noChangeAspect="1"/>
          </p:cNvPicPr>
          <p:nvPr/>
        </p:nvPicPr>
        <p:blipFill>
          <a:blip r:embed="rId2" cstate="print">
            <a:lum bright="6000" contrast="12000"/>
          </a:blip>
          <a:stretch>
            <a:fillRect/>
          </a:stretch>
        </p:blipFill>
        <p:spPr>
          <a:xfrm>
            <a:off x="-180528" y="-603448"/>
            <a:ext cx="9324528" cy="9001000"/>
          </a:xfrm>
          <a:prstGeom prst="rect">
            <a:avLst/>
          </a:prstGeom>
        </p:spPr>
      </p:pic>
      <p:sp>
        <p:nvSpPr>
          <p:cNvPr id="4" name="Titel 3"/>
          <p:cNvSpPr>
            <a:spLocks noGrp="1"/>
          </p:cNvSpPr>
          <p:nvPr>
            <p:ph type="ctrTitle"/>
          </p:nvPr>
        </p:nvSpPr>
        <p:spPr/>
        <p:txBody>
          <a:bodyPr/>
          <a:lstStyle/>
          <a:p>
            <a:r>
              <a:rPr lang="de-DE" dirty="0" smtClean="0"/>
              <a:t>Gastritis</a:t>
            </a:r>
            <a:endParaRPr lang="de-DE" dirty="0"/>
          </a:p>
        </p:txBody>
      </p:sp>
      <p:sp>
        <p:nvSpPr>
          <p:cNvPr id="5" name="Untertitel 4"/>
          <p:cNvSpPr>
            <a:spLocks noGrp="1"/>
          </p:cNvSpPr>
          <p:nvPr>
            <p:ph type="subTitle" idx="1"/>
          </p:nvPr>
        </p:nvSpPr>
        <p:spPr/>
        <p:txBody>
          <a:bodyPr/>
          <a:lstStyle/>
          <a:p>
            <a:r>
              <a:rPr lang="de-DE" dirty="0" smtClean="0">
                <a:solidFill>
                  <a:schemeClr val="tx1">
                    <a:lumMod val="85000"/>
                    <a:lumOff val="15000"/>
                  </a:schemeClr>
                </a:solidFill>
              </a:rPr>
              <a:t>Erkrankungen des Magens</a:t>
            </a:r>
            <a:endParaRPr lang="de-DE" dirty="0">
              <a:solidFill>
                <a:schemeClr val="tx1">
                  <a:lumMod val="85000"/>
                  <a:lumOff val="15000"/>
                </a:schemeClr>
              </a:solidFill>
            </a:endParaRPr>
          </a:p>
        </p:txBody>
      </p:sp>
    </p:spTree>
  </p:cSld>
  <p:clrMapOvr>
    <a:masterClrMapping/>
  </p:clrMapOvr>
  <p:transition>
    <p:pull dir="r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1619672" y="1628800"/>
            <a:ext cx="6048672" cy="273630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Entzündung der Magenschleimhaut, welche akut oder chronisch auftreten kann</a:t>
            </a:r>
          </a:p>
          <a:p>
            <a:pPr algn="ct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1"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hintergrundpp1.jpg"/>
          <p:cNvPicPr>
            <a:picLocks noChangeAspect="1"/>
          </p:cNvPicPr>
          <p:nvPr/>
        </p:nvPicPr>
        <p:blipFill>
          <a:blip r:embed="rId2" cstate="print">
            <a:lum bright="40000" contrast="-47000"/>
          </a:blip>
          <a:stretch>
            <a:fillRect/>
          </a:stretch>
        </p:blipFill>
        <p:spPr>
          <a:xfrm>
            <a:off x="-2700808" y="-1582588"/>
            <a:ext cx="12683944" cy="8440588"/>
          </a:xfrm>
          <a:prstGeom prst="rect">
            <a:avLst/>
          </a:prstGeom>
        </p:spPr>
      </p:pic>
      <p:sp>
        <p:nvSpPr>
          <p:cNvPr id="2" name="Titel 1"/>
          <p:cNvSpPr>
            <a:spLocks noGrp="1"/>
          </p:cNvSpPr>
          <p:nvPr>
            <p:ph type="ctrTitle"/>
          </p:nvPr>
        </p:nvSpPr>
        <p:spPr>
          <a:solidFill>
            <a:schemeClr val="accent2">
              <a:lumMod val="75000"/>
            </a:schemeClr>
          </a:solidFill>
        </p:spPr>
        <p:txBody>
          <a:bodyPr>
            <a:normAutofit/>
          </a:bodyPr>
          <a:lstStyle/>
          <a:p>
            <a:r>
              <a:rPr lang="de-DE" sz="4800" b="1" dirty="0" smtClean="0">
                <a:solidFill>
                  <a:schemeClr val="bg1"/>
                </a:solidFill>
              </a:rPr>
              <a:t>Akute Gastritis</a:t>
            </a:r>
            <a:endParaRPr lang="de-DE" sz="4800" b="1" dirty="0">
              <a:solidFill>
                <a:schemeClr val="bg1"/>
              </a:solidFill>
            </a:endParaRPr>
          </a:p>
        </p:txBody>
      </p:sp>
      <p:sp>
        <p:nvSpPr>
          <p:cNvPr id="4" name="Untertitel 3"/>
          <p:cNvSpPr>
            <a:spLocks noGrp="1"/>
          </p:cNvSpPr>
          <p:nvPr>
            <p:ph type="subTitle" idx="1"/>
          </p:nvPr>
        </p:nvSpPr>
        <p:spPr/>
        <p:txBody>
          <a:bodyPr/>
          <a:lstStyle/>
          <a:p>
            <a:endParaRPr lang="de-DE"/>
          </a:p>
        </p:txBody>
      </p:sp>
    </p:spTree>
  </p:cSld>
  <p:clrMapOvr>
    <a:masterClrMapping/>
  </p:clrMapOvr>
  <p:transition>
    <p:newsflash/>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hintergrundpp3.jpg"/>
          <p:cNvPicPr>
            <a:picLocks noChangeAspect="1"/>
          </p:cNvPicPr>
          <p:nvPr/>
        </p:nvPicPr>
        <p:blipFill>
          <a:blip r:embed="rId2" cstate="print">
            <a:lum bright="53000" contrast="-36000"/>
          </a:blip>
          <a:stretch>
            <a:fillRect/>
          </a:stretch>
        </p:blipFill>
        <p:spPr>
          <a:xfrm>
            <a:off x="0" y="4414"/>
            <a:ext cx="9144000" cy="6849173"/>
          </a:xfrm>
          <a:prstGeom prst="rect">
            <a:avLst/>
          </a:prstGeom>
        </p:spPr>
      </p:pic>
      <p:sp>
        <p:nvSpPr>
          <p:cNvPr id="2" name="Titel 1"/>
          <p:cNvSpPr>
            <a:spLocks noGrp="1"/>
          </p:cNvSpPr>
          <p:nvPr>
            <p:ph type="title"/>
          </p:nvPr>
        </p:nvSpPr>
        <p:spPr/>
        <p:txBody>
          <a:bodyPr/>
          <a:lstStyle/>
          <a:p>
            <a:r>
              <a:rPr lang="de-DE" dirty="0" smtClean="0"/>
              <a:t>Pathogenese</a:t>
            </a:r>
            <a:endParaRPr lang="de-DE" dirty="0"/>
          </a:p>
        </p:txBody>
      </p:sp>
      <p:sp>
        <p:nvSpPr>
          <p:cNvPr id="3" name="Inhaltsplatzhalter 2"/>
          <p:cNvSpPr>
            <a:spLocks noGrp="1"/>
          </p:cNvSpPr>
          <p:nvPr>
            <p:ph idx="1"/>
          </p:nvPr>
        </p:nvSpPr>
        <p:spPr/>
        <p:txBody>
          <a:bodyPr/>
          <a:lstStyle/>
          <a:p>
            <a:r>
              <a:rPr lang="de-DE" dirty="0" smtClean="0"/>
              <a:t>Die akute Gastritis ist meistens Folge von exogenen Noxen</a:t>
            </a:r>
            <a:endParaRPr lang="de-DE" dirty="0"/>
          </a:p>
        </p:txBody>
      </p:sp>
      <p:sp>
        <p:nvSpPr>
          <p:cNvPr id="4" name="Abgerundetes Rechteck 3"/>
          <p:cNvSpPr/>
          <p:nvPr/>
        </p:nvSpPr>
        <p:spPr>
          <a:xfrm>
            <a:off x="899592" y="2780928"/>
            <a:ext cx="2592288" cy="9361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Übermäßiger Alkoholgenuss</a:t>
            </a:r>
            <a:endParaRPr lang="de-DE" dirty="0"/>
          </a:p>
        </p:txBody>
      </p:sp>
      <p:sp>
        <p:nvSpPr>
          <p:cNvPr id="5" name="Abgerundetes Rechteck 4"/>
          <p:cNvSpPr/>
          <p:nvPr/>
        </p:nvSpPr>
        <p:spPr>
          <a:xfrm>
            <a:off x="539552" y="5229200"/>
            <a:ext cx="3816424" cy="115212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Verschluckte Säuren oder Laugen</a:t>
            </a:r>
            <a:endParaRPr lang="de-DE" dirty="0"/>
          </a:p>
        </p:txBody>
      </p:sp>
      <p:sp>
        <p:nvSpPr>
          <p:cNvPr id="6" name="Abgerundetes Rechteck 5"/>
          <p:cNvSpPr/>
          <p:nvPr/>
        </p:nvSpPr>
        <p:spPr>
          <a:xfrm>
            <a:off x="1331640" y="4005064"/>
            <a:ext cx="1872208"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Medikamente</a:t>
            </a:r>
            <a:endParaRPr lang="de-DE" dirty="0"/>
          </a:p>
        </p:txBody>
      </p:sp>
      <p:sp>
        <p:nvSpPr>
          <p:cNvPr id="7" name="Abgerundetes Rechteck 6"/>
          <p:cNvSpPr/>
          <p:nvPr/>
        </p:nvSpPr>
        <p:spPr>
          <a:xfrm>
            <a:off x="5652120" y="3284984"/>
            <a:ext cx="2282552"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Virale und bakterielle Infektionen</a:t>
            </a:r>
            <a:endParaRPr lang="de-DE" dirty="0"/>
          </a:p>
        </p:txBody>
      </p:sp>
      <p:sp>
        <p:nvSpPr>
          <p:cNvPr id="8" name="Abgerundetes Rechteck 7"/>
          <p:cNvSpPr/>
          <p:nvPr/>
        </p:nvSpPr>
        <p:spPr>
          <a:xfrm>
            <a:off x="5796136" y="4797152"/>
            <a:ext cx="199452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Strahlentherapie</a:t>
            </a:r>
            <a:endParaRPr lang="de-DE"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hintergrundpp3.jpg"/>
          <p:cNvPicPr>
            <a:picLocks noChangeAspect="1"/>
          </p:cNvPicPr>
          <p:nvPr/>
        </p:nvPicPr>
        <p:blipFill>
          <a:blip r:embed="rId2" cstate="print">
            <a:lum bright="53000" contrast="-36000"/>
          </a:blip>
          <a:stretch>
            <a:fillRect/>
          </a:stretch>
        </p:blipFill>
        <p:spPr>
          <a:xfrm>
            <a:off x="0" y="4414"/>
            <a:ext cx="9144000" cy="6849173"/>
          </a:xfrm>
          <a:prstGeom prst="rect">
            <a:avLst/>
          </a:prstGeom>
        </p:spPr>
      </p:pic>
      <p:pic>
        <p:nvPicPr>
          <p:cNvPr id="7" name="Grafik 6" descr="magen27.jpg"/>
          <p:cNvPicPr>
            <a:picLocks noChangeAspect="1"/>
          </p:cNvPicPr>
          <p:nvPr/>
        </p:nvPicPr>
        <p:blipFill>
          <a:blip r:embed="rId3" cstate="print">
            <a:lum contrast="10000"/>
          </a:blip>
          <a:stretch>
            <a:fillRect/>
          </a:stretch>
        </p:blipFill>
        <p:spPr>
          <a:xfrm>
            <a:off x="4571999" y="2852936"/>
            <a:ext cx="4654535" cy="4005064"/>
          </a:xfrm>
          <a:prstGeom prst="rect">
            <a:avLst/>
          </a:prstGeom>
        </p:spPr>
      </p:pic>
      <p:sp>
        <p:nvSpPr>
          <p:cNvPr id="2" name="Titel 1"/>
          <p:cNvSpPr>
            <a:spLocks noGrp="1"/>
          </p:cNvSpPr>
          <p:nvPr>
            <p:ph type="title"/>
          </p:nvPr>
        </p:nvSpPr>
        <p:spPr/>
        <p:txBody>
          <a:bodyPr/>
          <a:lstStyle/>
          <a:p>
            <a:r>
              <a:rPr lang="de-DE" dirty="0" smtClean="0"/>
              <a:t>Pathogenese</a:t>
            </a:r>
            <a:endParaRPr lang="de-DE" dirty="0"/>
          </a:p>
        </p:txBody>
      </p:sp>
      <p:pic>
        <p:nvPicPr>
          <p:cNvPr id="6" name="Inhaltsplatzhalter 5" descr="magen26.jpg"/>
          <p:cNvPicPr>
            <a:picLocks noGrp="1" noChangeAspect="1"/>
          </p:cNvPicPr>
          <p:nvPr>
            <p:ph idx="1"/>
          </p:nvPr>
        </p:nvPicPr>
        <p:blipFill>
          <a:blip r:embed="rId4" cstate="print">
            <a:lum contrast="11000"/>
          </a:blip>
          <a:stretch>
            <a:fillRect/>
          </a:stretch>
        </p:blipFill>
        <p:spPr>
          <a:xfrm>
            <a:off x="0" y="2852937"/>
            <a:ext cx="4657472" cy="4005064"/>
          </a:xfrm>
        </p:spPr>
      </p:pic>
      <p:sp>
        <p:nvSpPr>
          <p:cNvPr id="4" name="Rechteck 3"/>
          <p:cNvSpPr/>
          <p:nvPr/>
        </p:nvSpPr>
        <p:spPr>
          <a:xfrm>
            <a:off x="323528" y="1340768"/>
            <a:ext cx="8424936" cy="172819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Ausdruck der akuten Schleimhautschädigung sind oberflächliche Erosionen und Blutungen der der Magenschleimhaut</a:t>
            </a:r>
          </a:p>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3" presetClass="entr" presetSubtype="10" fill="hold" nodeType="after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hintergrundpp3.jpg"/>
          <p:cNvPicPr>
            <a:picLocks noChangeAspect="1"/>
          </p:cNvPicPr>
          <p:nvPr/>
        </p:nvPicPr>
        <p:blipFill>
          <a:blip r:embed="rId2" cstate="print">
            <a:lum bright="53000" contrast="-36000"/>
          </a:blip>
          <a:stretch>
            <a:fillRect/>
          </a:stretch>
        </p:blipFill>
        <p:spPr>
          <a:xfrm>
            <a:off x="0" y="4414"/>
            <a:ext cx="9144000" cy="6849173"/>
          </a:xfrm>
          <a:prstGeom prst="rect">
            <a:avLst/>
          </a:prstGeom>
        </p:spPr>
      </p:pic>
      <p:sp>
        <p:nvSpPr>
          <p:cNvPr id="2" name="Titel 1"/>
          <p:cNvSpPr>
            <a:spLocks noGrp="1"/>
          </p:cNvSpPr>
          <p:nvPr>
            <p:ph type="title"/>
          </p:nvPr>
        </p:nvSpPr>
        <p:spPr/>
        <p:txBody>
          <a:bodyPr/>
          <a:lstStyle/>
          <a:p>
            <a:endParaRPr lang="de-DE"/>
          </a:p>
        </p:txBody>
      </p:sp>
      <p:pic>
        <p:nvPicPr>
          <p:cNvPr id="7" name="Inhaltsplatzhalter 6" descr="magen32.jpg"/>
          <p:cNvPicPr>
            <a:picLocks noGrp="1" noChangeAspect="1"/>
          </p:cNvPicPr>
          <p:nvPr>
            <p:ph idx="1"/>
          </p:nvPr>
        </p:nvPicPr>
        <p:blipFill>
          <a:blip r:embed="rId3" cstate="print"/>
          <a:stretch>
            <a:fillRect/>
          </a:stretch>
        </p:blipFill>
        <p:spPr>
          <a:xfrm>
            <a:off x="-108520" y="-171400"/>
            <a:ext cx="6051744" cy="4968552"/>
          </a:xfrm>
        </p:spPr>
      </p:pic>
      <p:pic>
        <p:nvPicPr>
          <p:cNvPr id="8" name="Grafik 7" descr="magen33.jpg"/>
          <p:cNvPicPr>
            <a:picLocks noChangeAspect="1"/>
          </p:cNvPicPr>
          <p:nvPr/>
        </p:nvPicPr>
        <p:blipFill>
          <a:blip r:embed="rId4" cstate="print"/>
          <a:stretch>
            <a:fillRect/>
          </a:stretch>
        </p:blipFill>
        <p:spPr>
          <a:xfrm>
            <a:off x="3989452" y="2636912"/>
            <a:ext cx="5310842" cy="4360263"/>
          </a:xfrm>
          <a:prstGeom prst="rect">
            <a:avLst/>
          </a:prstGeom>
        </p:spPr>
      </p:pic>
      <p:sp>
        <p:nvSpPr>
          <p:cNvPr id="9" name="Legende mit Pfeil nach links 8"/>
          <p:cNvSpPr/>
          <p:nvPr/>
        </p:nvSpPr>
        <p:spPr>
          <a:xfrm>
            <a:off x="5940152" y="404664"/>
            <a:ext cx="3024336" cy="1778496"/>
          </a:xfrm>
          <a:prstGeom prst="left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Akute Verätzung der Magenschleimhaut</a:t>
            </a:r>
            <a:endParaRPr lang="de-DE" dirty="0"/>
          </a:p>
        </p:txBody>
      </p:sp>
      <p:sp>
        <p:nvSpPr>
          <p:cNvPr id="10" name="Legende mit Pfeil nach rechts 9"/>
          <p:cNvSpPr/>
          <p:nvPr/>
        </p:nvSpPr>
        <p:spPr>
          <a:xfrm>
            <a:off x="323528" y="5157192"/>
            <a:ext cx="3528392" cy="1512168"/>
          </a:xfrm>
          <a:prstGeom prst="right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Verätzung der Schleimhaut nach einer Woche</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1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grpId="0" nodeType="withEffect">
                                  <p:stCondLst>
                                    <p:cond delay="15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3.jpg"/>
          <p:cNvPicPr>
            <a:picLocks noChangeAspect="1"/>
          </p:cNvPicPr>
          <p:nvPr/>
        </p:nvPicPr>
        <p:blipFill>
          <a:blip r:embed="rId2" cstate="print">
            <a:lum bright="53000" contrast="-36000"/>
          </a:blip>
          <a:stretch>
            <a:fillRect/>
          </a:stretch>
        </p:blipFill>
        <p:spPr>
          <a:xfrm>
            <a:off x="0" y="4414"/>
            <a:ext cx="9144000" cy="6849173"/>
          </a:xfrm>
          <a:prstGeom prst="rect">
            <a:avLst/>
          </a:prstGeom>
        </p:spPr>
      </p:pic>
      <p:sp>
        <p:nvSpPr>
          <p:cNvPr id="2" name="Titel 1"/>
          <p:cNvSpPr>
            <a:spLocks noGrp="1"/>
          </p:cNvSpPr>
          <p:nvPr>
            <p:ph type="title"/>
          </p:nvPr>
        </p:nvSpPr>
        <p:spPr/>
        <p:txBody>
          <a:bodyPr/>
          <a:lstStyle/>
          <a:p>
            <a:r>
              <a:rPr lang="de-DE" dirty="0" smtClean="0"/>
              <a:t>Symptome</a:t>
            </a:r>
            <a:endParaRPr lang="de-DE" dirty="0"/>
          </a:p>
        </p:txBody>
      </p:sp>
      <p:sp>
        <p:nvSpPr>
          <p:cNvPr id="3" name="Inhaltsplatzhalter 2"/>
          <p:cNvSpPr>
            <a:spLocks noGrp="1"/>
          </p:cNvSpPr>
          <p:nvPr>
            <p:ph idx="1"/>
          </p:nvPr>
        </p:nvSpPr>
        <p:spPr/>
        <p:txBody>
          <a:bodyPr/>
          <a:lstStyle/>
          <a:p>
            <a:r>
              <a:rPr lang="de-DE" dirty="0" smtClean="0"/>
              <a:t>Übelkeit</a:t>
            </a:r>
          </a:p>
          <a:p>
            <a:r>
              <a:rPr lang="de-DE" dirty="0" smtClean="0"/>
              <a:t>Erbrechen (</a:t>
            </a:r>
            <a:r>
              <a:rPr lang="de-DE" dirty="0" err="1" smtClean="0"/>
              <a:t>evtl</a:t>
            </a:r>
            <a:r>
              <a:rPr lang="de-DE" dirty="0" smtClean="0"/>
              <a:t> </a:t>
            </a:r>
            <a:r>
              <a:rPr lang="de-DE" dirty="0" err="1" smtClean="0"/>
              <a:t>Hämatemesis</a:t>
            </a:r>
            <a:r>
              <a:rPr lang="de-DE" dirty="0" smtClean="0"/>
              <a:t>)</a:t>
            </a:r>
          </a:p>
          <a:p>
            <a:r>
              <a:rPr lang="de-DE" dirty="0" smtClean="0"/>
              <a:t>Appetitlosigkeit</a:t>
            </a:r>
          </a:p>
          <a:p>
            <a:r>
              <a:rPr lang="de-DE" dirty="0" smtClean="0"/>
              <a:t>Schmerzen in der Magengegend oder Rücken</a:t>
            </a:r>
            <a:endParaRPr lang="de-DE" dirty="0"/>
          </a:p>
          <a:p>
            <a:endParaRPr lang="de-DE" dirty="0"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hintergrundpp3.jpg"/>
          <p:cNvPicPr>
            <a:picLocks noChangeAspect="1"/>
          </p:cNvPicPr>
          <p:nvPr/>
        </p:nvPicPr>
        <p:blipFill>
          <a:blip r:embed="rId2" cstate="print">
            <a:lum bright="53000" contrast="-36000"/>
          </a:blip>
          <a:stretch>
            <a:fillRect/>
          </a:stretch>
        </p:blipFill>
        <p:spPr>
          <a:xfrm>
            <a:off x="0" y="4414"/>
            <a:ext cx="9144000" cy="6849173"/>
          </a:xfrm>
          <a:prstGeom prst="rect">
            <a:avLst/>
          </a:prstGeom>
        </p:spPr>
      </p:pic>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dirty="0" smtClean="0"/>
          </a:p>
        </p:txBody>
      </p:sp>
      <p:sp>
        <p:nvSpPr>
          <p:cNvPr id="4" name="Ellipse 3"/>
          <p:cNvSpPr/>
          <p:nvPr/>
        </p:nvSpPr>
        <p:spPr>
          <a:xfrm>
            <a:off x="3419872" y="2636912"/>
            <a:ext cx="2066528" cy="113042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Therapie</a:t>
            </a:r>
          </a:p>
          <a:p>
            <a:pPr algn="ctr"/>
            <a:endParaRPr lang="de-DE" dirty="0"/>
          </a:p>
        </p:txBody>
      </p:sp>
      <p:sp>
        <p:nvSpPr>
          <p:cNvPr id="6" name="Legende mit Pfeil nach unten 5"/>
          <p:cNvSpPr/>
          <p:nvPr/>
        </p:nvSpPr>
        <p:spPr>
          <a:xfrm>
            <a:off x="179512" y="404664"/>
            <a:ext cx="2880320" cy="1634480"/>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Nahrungskarenz 24-36 Stunden</a:t>
            </a:r>
          </a:p>
          <a:p>
            <a:pPr algn="ctr"/>
            <a:endParaRPr lang="de-DE" dirty="0"/>
          </a:p>
        </p:txBody>
      </p:sp>
      <p:sp>
        <p:nvSpPr>
          <p:cNvPr id="7" name="Rechteck 6"/>
          <p:cNvSpPr/>
          <p:nvPr/>
        </p:nvSpPr>
        <p:spPr>
          <a:xfrm>
            <a:off x="179512" y="2564904"/>
            <a:ext cx="3024336" cy="151216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Nach 24-36 Stunden langsamer Kostaufbau</a:t>
            </a:r>
          </a:p>
          <a:p>
            <a:pPr algn="ctr"/>
            <a:endParaRPr lang="de-DE" dirty="0"/>
          </a:p>
        </p:txBody>
      </p:sp>
      <p:sp>
        <p:nvSpPr>
          <p:cNvPr id="8" name="Rechteck 7"/>
          <p:cNvSpPr/>
          <p:nvPr/>
        </p:nvSpPr>
        <p:spPr>
          <a:xfrm>
            <a:off x="6444208" y="1772816"/>
            <a:ext cx="2448272" cy="122413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Intravenöse Flüssigkeitszufuhr</a:t>
            </a:r>
          </a:p>
          <a:p>
            <a:pPr algn="ctr"/>
            <a:endParaRPr lang="de-DE" dirty="0"/>
          </a:p>
        </p:txBody>
      </p:sp>
      <p:sp>
        <p:nvSpPr>
          <p:cNvPr id="9" name="Rechteck 8"/>
          <p:cNvSpPr/>
          <p:nvPr/>
        </p:nvSpPr>
        <p:spPr>
          <a:xfrm>
            <a:off x="3923928" y="332656"/>
            <a:ext cx="2808312" cy="98640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Auslösende Noxen meiden (Alkohol etc.)</a:t>
            </a:r>
          </a:p>
          <a:p>
            <a:pPr algn="ctr"/>
            <a:endParaRPr lang="de-DE" dirty="0"/>
          </a:p>
        </p:txBody>
      </p:sp>
      <p:sp>
        <p:nvSpPr>
          <p:cNvPr id="10" name="Rechteck 9"/>
          <p:cNvSpPr/>
          <p:nvPr/>
        </p:nvSpPr>
        <p:spPr>
          <a:xfrm>
            <a:off x="6084168" y="3789040"/>
            <a:ext cx="2808312" cy="122413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Gabe von Antazida, Antiemetika, Spasmolytika</a:t>
            </a:r>
          </a:p>
          <a:p>
            <a:pPr algn="ctr"/>
            <a:endParaRPr lang="de-DE" dirty="0"/>
          </a:p>
        </p:txBody>
      </p:sp>
      <p:sp>
        <p:nvSpPr>
          <p:cNvPr id="11" name="Rechteck 10"/>
          <p:cNvSpPr/>
          <p:nvPr/>
        </p:nvSpPr>
        <p:spPr>
          <a:xfrm>
            <a:off x="1979712" y="5085184"/>
            <a:ext cx="3240360" cy="115212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Bei starken Blutungen ist eine Notfall Endoskopie nötig</a:t>
            </a:r>
            <a:endParaRPr lang="de-DE"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1" nodeType="after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3000"/>
                            </p:stCondLst>
                            <p:childTnLst>
                              <p:par>
                                <p:cTn id="17" presetID="55" presetClass="entr" presetSubtype="0" fill="hold" grpId="0" nodeType="afterEffect">
                                  <p:stCondLst>
                                    <p:cond delay="150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5500"/>
                            </p:stCondLst>
                            <p:childTnLst>
                              <p:par>
                                <p:cTn id="23" presetID="55" presetClass="entr" presetSubtype="0" fill="hold" grpId="0" nodeType="afterEffect">
                                  <p:stCondLst>
                                    <p:cond delay="1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par>
                          <p:cTn id="28" fill="hold">
                            <p:stCondLst>
                              <p:cond delay="8000"/>
                            </p:stCondLst>
                            <p:childTnLst>
                              <p:par>
                                <p:cTn id="29" presetID="55" presetClass="entr" presetSubtype="0" fill="hold" grpId="0" nodeType="afterEffect">
                                  <p:stCondLst>
                                    <p:cond delay="15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0.70"/>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childTnLst>
                          </p:cTn>
                        </p:par>
                        <p:par>
                          <p:cTn id="34" fill="hold">
                            <p:stCondLst>
                              <p:cond delay="10500"/>
                            </p:stCondLst>
                            <p:childTnLst>
                              <p:par>
                                <p:cTn id="35" presetID="55" presetClass="entr" presetSubtype="0" fill="hold" grpId="0" nodeType="afterEffect">
                                  <p:stCondLst>
                                    <p:cond delay="1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0.70"/>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0" animBg="1"/>
      <p:bldP spid="9" grpId="0" animBg="1"/>
      <p:bldP spid="10" grpId="0" animBg="1"/>
      <p:bldP spid="11"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4" descr="hintergrundpp1.jpg"/>
          <p:cNvPicPr>
            <a:picLocks noChangeAspect="1"/>
          </p:cNvPicPr>
          <p:nvPr/>
        </p:nvPicPr>
        <p:blipFill>
          <a:blip r:embed="rId2" cstate="print">
            <a:lum bright="40000" contrast="-47000"/>
          </a:blip>
          <a:stretch>
            <a:fillRect/>
          </a:stretch>
        </p:blipFill>
        <p:spPr>
          <a:xfrm>
            <a:off x="-2700808" y="-1582588"/>
            <a:ext cx="12683944" cy="8440588"/>
          </a:xfrm>
          <a:prstGeom prst="rect">
            <a:avLst/>
          </a:prstGeom>
        </p:spPr>
      </p:pic>
      <p:sp>
        <p:nvSpPr>
          <p:cNvPr id="4" name="Titel 3"/>
          <p:cNvSpPr>
            <a:spLocks noGrp="1"/>
          </p:cNvSpPr>
          <p:nvPr>
            <p:ph type="ctrTitle"/>
          </p:nvPr>
        </p:nvSpPr>
        <p:spPr>
          <a:solidFill>
            <a:schemeClr val="accent2">
              <a:lumMod val="75000"/>
            </a:schemeClr>
          </a:solidFill>
        </p:spPr>
        <p:txBody>
          <a:bodyPr>
            <a:normAutofit/>
          </a:bodyPr>
          <a:lstStyle/>
          <a:p>
            <a:r>
              <a:rPr lang="de-DE" sz="4800" b="1" dirty="0" smtClean="0">
                <a:solidFill>
                  <a:schemeClr val="bg1"/>
                </a:solidFill>
              </a:rPr>
              <a:t>Chronische Gastritis</a:t>
            </a:r>
            <a:endParaRPr lang="de-DE" sz="4800" b="1" dirty="0">
              <a:solidFill>
                <a:schemeClr val="bg1"/>
              </a:solidFill>
            </a:endParaRPr>
          </a:p>
        </p:txBody>
      </p:sp>
      <p:sp>
        <p:nvSpPr>
          <p:cNvPr id="5" name="Untertitel 4"/>
          <p:cNvSpPr>
            <a:spLocks noGrp="1"/>
          </p:cNvSpPr>
          <p:nvPr>
            <p:ph type="subTitle" idx="1"/>
          </p:nvPr>
        </p:nvSpPr>
        <p:spPr/>
        <p:txBody>
          <a:bodyPr/>
          <a:lstStyle/>
          <a:p>
            <a:endParaRPr lang="de-DE"/>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speise10.jpg"/>
          <p:cNvPicPr>
            <a:picLocks noChangeAspect="1"/>
          </p:cNvPicPr>
          <p:nvPr/>
        </p:nvPicPr>
        <p:blipFill>
          <a:blip r:embed="rId2" cstate="print">
            <a:lum bright="54000" contrast="51000"/>
          </a:blip>
          <a:stretch>
            <a:fillRect/>
          </a:stretch>
        </p:blipFill>
        <p:spPr>
          <a:xfrm>
            <a:off x="-565079" y="0"/>
            <a:ext cx="10274158" cy="6858000"/>
          </a:xfrm>
          <a:prstGeom prst="rect">
            <a:avLst/>
          </a:prstGeom>
        </p:spPr>
      </p:pic>
      <p:sp>
        <p:nvSpPr>
          <p:cNvPr id="2" name="Titel 1"/>
          <p:cNvSpPr>
            <a:spLocks noGrp="1"/>
          </p:cNvSpPr>
          <p:nvPr>
            <p:ph type="title"/>
          </p:nvPr>
        </p:nvSpPr>
        <p:spPr/>
        <p:txBody>
          <a:bodyPr/>
          <a:lstStyle/>
          <a:p>
            <a:r>
              <a:rPr lang="de-DE" dirty="0" smtClean="0"/>
              <a:t>Pathogenese</a:t>
            </a:r>
            <a:endParaRPr lang="de-DE" dirty="0"/>
          </a:p>
        </p:txBody>
      </p:sp>
      <p:sp>
        <p:nvSpPr>
          <p:cNvPr id="4" name="Rechteckige Legende 3"/>
          <p:cNvSpPr/>
          <p:nvPr/>
        </p:nvSpPr>
        <p:spPr>
          <a:xfrm>
            <a:off x="755576" y="1916832"/>
            <a:ext cx="3096344" cy="720080"/>
          </a:xfrm>
          <a:prstGeom prst="wedgeRectCallout">
            <a:avLst>
              <a:gd name="adj1" fmla="val 53083"/>
              <a:gd name="adj2" fmla="val -129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lumMod val="95000"/>
                    <a:lumOff val="5000"/>
                  </a:schemeClr>
                </a:solidFill>
              </a:rPr>
              <a:t>Chronische </a:t>
            </a:r>
            <a:r>
              <a:rPr lang="de-DE" b="1" dirty="0" err="1" smtClean="0">
                <a:solidFill>
                  <a:schemeClr val="tx1">
                    <a:lumMod val="95000"/>
                    <a:lumOff val="5000"/>
                  </a:schemeClr>
                </a:solidFill>
              </a:rPr>
              <a:t>Ösophagitis</a:t>
            </a:r>
            <a:endParaRPr lang="de-DE" b="1" dirty="0">
              <a:solidFill>
                <a:schemeClr val="tx1">
                  <a:lumMod val="95000"/>
                  <a:lumOff val="5000"/>
                </a:schemeClr>
              </a:solidFill>
            </a:endParaRPr>
          </a:p>
        </p:txBody>
      </p:sp>
      <p:sp>
        <p:nvSpPr>
          <p:cNvPr id="5" name="Abgerundetes Rechteck 4"/>
          <p:cNvSpPr/>
          <p:nvPr/>
        </p:nvSpPr>
        <p:spPr>
          <a:xfrm>
            <a:off x="5076056" y="2492896"/>
            <a:ext cx="3852936"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ständige Reizung Speiseröhrenschleimhaut durch Alkohol kann zu einer chr. </a:t>
            </a:r>
            <a:r>
              <a:rPr lang="de-DE" dirty="0" err="1" smtClean="0"/>
              <a:t>Ösophagitis</a:t>
            </a:r>
            <a:r>
              <a:rPr lang="de-DE" dirty="0" smtClean="0"/>
              <a:t> führen </a:t>
            </a:r>
            <a:endParaRPr lang="de-DE" dirty="0"/>
          </a:p>
        </p:txBody>
      </p:sp>
      <p:sp>
        <p:nvSpPr>
          <p:cNvPr id="6" name="Abgerundetes Rechteck 5"/>
          <p:cNvSpPr/>
          <p:nvPr/>
        </p:nvSpPr>
        <p:spPr>
          <a:xfrm>
            <a:off x="6156176" y="4653136"/>
            <a:ext cx="19442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Nikotinabusus</a:t>
            </a:r>
            <a:endParaRPr lang="de-DE" dirty="0"/>
          </a:p>
        </p:txBody>
      </p:sp>
      <p:pic>
        <p:nvPicPr>
          <p:cNvPr id="8" name="Inhaltsplatzhalter 3" descr="speise8.jpg"/>
          <p:cNvPicPr>
            <a:picLocks noGrp="1" noChangeAspect="1"/>
          </p:cNvPicPr>
          <p:nvPr>
            <p:ph idx="1"/>
          </p:nvPr>
        </p:nvPicPr>
        <p:blipFill>
          <a:blip r:embed="rId3" cstate="print">
            <a:lum bright="-8000" contrast="15000"/>
          </a:blip>
          <a:stretch>
            <a:fillRect/>
          </a:stretch>
        </p:blipFill>
        <p:spPr>
          <a:xfrm>
            <a:off x="0" y="2792685"/>
            <a:ext cx="4736290" cy="406531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5"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500"/>
                            </p:stCondLst>
                            <p:childTnLst>
                              <p:par>
                                <p:cTn id="17" presetID="55" presetClass="entr" presetSubtype="0" fill="hold" grpId="0" nodeType="after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1187624" y="1988840"/>
            <a:ext cx="6768752" cy="201622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Eine chronische Gastritis ist eine chronische, histologisch nachweisbare Entzündung des Magens</a:t>
            </a:r>
          </a:p>
          <a:p>
            <a:pPr algn="ct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Einteilung</a:t>
            </a:r>
            <a:endParaRPr lang="de-DE" dirty="0"/>
          </a:p>
        </p:txBody>
      </p:sp>
      <p:sp>
        <p:nvSpPr>
          <p:cNvPr id="3" name="Inhaltsplatzhalter 2"/>
          <p:cNvSpPr>
            <a:spLocks noGrp="1"/>
          </p:cNvSpPr>
          <p:nvPr>
            <p:ph idx="1"/>
          </p:nvPr>
        </p:nvSpPr>
        <p:spPr/>
        <p:txBody>
          <a:bodyPr/>
          <a:lstStyle/>
          <a:p>
            <a:r>
              <a:rPr lang="de-DE" dirty="0" smtClean="0"/>
              <a:t>Es gibt verschiedene Einteilung der chronischen Gastritis. Die Folgende Tabelle zeigt die Einteilung nach dem ABC-Schema</a:t>
            </a: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hintergrundpp4.jpg"/>
          <p:cNvPicPr>
            <a:picLocks noChangeAspect="1"/>
          </p:cNvPicPr>
          <p:nvPr/>
        </p:nvPicPr>
        <p:blipFill>
          <a:blip r:embed="rId2" cstate="print">
            <a:lum bright="47000" contrast="-24000"/>
          </a:blip>
          <a:stretch>
            <a:fillRect/>
          </a:stretch>
        </p:blipFill>
        <p:spPr>
          <a:xfrm>
            <a:off x="-180528" y="0"/>
            <a:ext cx="10205358" cy="6858000"/>
          </a:xfrm>
          <a:prstGeom prst="rect">
            <a:avLst/>
          </a:prstGeom>
        </p:spPr>
      </p:pic>
      <p:sp>
        <p:nvSpPr>
          <p:cNvPr id="2" name="Titel 1"/>
          <p:cNvSpPr>
            <a:spLocks noGrp="1"/>
          </p:cNvSpPr>
          <p:nvPr>
            <p:ph type="title"/>
          </p:nvPr>
        </p:nvSpPr>
        <p:spPr/>
        <p:txBody>
          <a:bodyPr/>
          <a:lstStyle/>
          <a:p>
            <a:r>
              <a:rPr lang="de-DE" dirty="0" smtClean="0"/>
              <a:t>Einteilung</a:t>
            </a:r>
            <a:endParaRPr lang="de-DE" dirty="0"/>
          </a:p>
        </p:txBody>
      </p:sp>
      <p:graphicFrame>
        <p:nvGraphicFramePr>
          <p:cNvPr id="4" name="Inhaltsplatzhalter 3"/>
          <p:cNvGraphicFramePr>
            <a:graphicFrameLocks noGrp="1"/>
          </p:cNvGraphicFramePr>
          <p:nvPr>
            <p:ph idx="1"/>
          </p:nvPr>
        </p:nvGraphicFramePr>
        <p:xfrm>
          <a:off x="107504" y="1556792"/>
          <a:ext cx="8928992" cy="4896546"/>
        </p:xfrm>
        <a:graphic>
          <a:graphicData uri="http://schemas.openxmlformats.org/drawingml/2006/table">
            <a:tbl>
              <a:tblPr firstRow="1" bandRow="1">
                <a:tableStyleId>{5C22544A-7EE6-4342-B048-85BDC9FD1C3A}</a:tableStyleId>
              </a:tblPr>
              <a:tblGrid>
                <a:gridCol w="1581587"/>
                <a:gridCol w="2234837"/>
                <a:gridCol w="2476257"/>
                <a:gridCol w="2636311"/>
              </a:tblGrid>
              <a:tr h="471567">
                <a:tc>
                  <a:txBody>
                    <a:bodyPr/>
                    <a:lstStyle/>
                    <a:p>
                      <a:endParaRPr lang="de-DE" dirty="0"/>
                    </a:p>
                  </a:txBody>
                  <a:tcPr/>
                </a:tc>
                <a:tc>
                  <a:txBody>
                    <a:bodyPr/>
                    <a:lstStyle/>
                    <a:p>
                      <a:r>
                        <a:rPr lang="de-DE" dirty="0" smtClean="0"/>
                        <a:t>Typ A</a:t>
                      </a:r>
                      <a:endParaRPr lang="de-DE" dirty="0"/>
                    </a:p>
                  </a:txBody>
                  <a:tcPr/>
                </a:tc>
                <a:tc>
                  <a:txBody>
                    <a:bodyPr/>
                    <a:lstStyle/>
                    <a:p>
                      <a:r>
                        <a:rPr lang="de-DE" dirty="0" smtClean="0"/>
                        <a:t>Typ B</a:t>
                      </a:r>
                      <a:endParaRPr lang="de-DE" dirty="0"/>
                    </a:p>
                  </a:txBody>
                  <a:tcPr/>
                </a:tc>
                <a:tc>
                  <a:txBody>
                    <a:bodyPr/>
                    <a:lstStyle/>
                    <a:p>
                      <a:r>
                        <a:rPr lang="de-DE" dirty="0" smtClean="0"/>
                        <a:t>Typ C</a:t>
                      </a:r>
                      <a:endParaRPr lang="de-DE" dirty="0"/>
                    </a:p>
                  </a:txBody>
                  <a:tcPr/>
                </a:tc>
              </a:tr>
              <a:tr h="813938">
                <a:tc>
                  <a:txBody>
                    <a:bodyPr/>
                    <a:lstStyle/>
                    <a:p>
                      <a:r>
                        <a:rPr lang="de-DE" dirty="0" smtClean="0"/>
                        <a:t>Ätiologie</a:t>
                      </a:r>
                      <a:endParaRPr lang="de-DE" dirty="0"/>
                    </a:p>
                  </a:txBody>
                  <a:tcPr/>
                </a:tc>
                <a:tc>
                  <a:txBody>
                    <a:bodyPr/>
                    <a:lstStyle/>
                    <a:p>
                      <a:r>
                        <a:rPr lang="de-DE" dirty="0" smtClean="0"/>
                        <a:t>Autoimmun</a:t>
                      </a:r>
                      <a:endParaRPr lang="de-DE" dirty="0"/>
                    </a:p>
                  </a:txBody>
                  <a:tcPr/>
                </a:tc>
                <a:tc>
                  <a:txBody>
                    <a:bodyPr/>
                    <a:lstStyle/>
                    <a:p>
                      <a:r>
                        <a:rPr lang="de-DE" dirty="0" smtClean="0"/>
                        <a:t>Bakteriell (</a:t>
                      </a:r>
                      <a:r>
                        <a:rPr lang="de-DE" dirty="0" err="1" smtClean="0"/>
                        <a:t>Helicobacter</a:t>
                      </a:r>
                      <a:r>
                        <a:rPr lang="de-DE" dirty="0" smtClean="0"/>
                        <a:t> </a:t>
                      </a:r>
                      <a:r>
                        <a:rPr lang="de-DE" dirty="0" err="1" smtClean="0"/>
                        <a:t>pylori</a:t>
                      </a:r>
                      <a:r>
                        <a:rPr lang="de-DE" dirty="0" smtClean="0"/>
                        <a:t>)</a:t>
                      </a:r>
                      <a:endParaRPr lang="de-DE" dirty="0"/>
                    </a:p>
                  </a:txBody>
                  <a:tcPr/>
                </a:tc>
                <a:tc>
                  <a:txBody>
                    <a:bodyPr/>
                    <a:lstStyle/>
                    <a:p>
                      <a:r>
                        <a:rPr lang="de-DE" dirty="0" smtClean="0"/>
                        <a:t>Chemisch (z.B. NSAR)</a:t>
                      </a:r>
                      <a:endParaRPr lang="de-DE" dirty="0"/>
                    </a:p>
                  </a:txBody>
                  <a:tcPr/>
                </a:tc>
              </a:tr>
              <a:tr h="471567">
                <a:tc>
                  <a:txBody>
                    <a:bodyPr/>
                    <a:lstStyle/>
                    <a:p>
                      <a:r>
                        <a:rPr lang="de-DE" dirty="0" smtClean="0"/>
                        <a:t>Häufigkeit in %</a:t>
                      </a:r>
                      <a:endParaRPr lang="de-DE" dirty="0"/>
                    </a:p>
                  </a:txBody>
                  <a:tcPr/>
                </a:tc>
                <a:tc>
                  <a:txBody>
                    <a:bodyPr/>
                    <a:lstStyle/>
                    <a:p>
                      <a:r>
                        <a:rPr lang="de-DE" dirty="0" smtClean="0"/>
                        <a:t>5</a:t>
                      </a:r>
                      <a:endParaRPr lang="de-DE" dirty="0"/>
                    </a:p>
                  </a:txBody>
                  <a:tcPr/>
                </a:tc>
                <a:tc>
                  <a:txBody>
                    <a:bodyPr/>
                    <a:lstStyle/>
                    <a:p>
                      <a:r>
                        <a:rPr lang="de-DE" dirty="0" smtClean="0"/>
                        <a:t>85</a:t>
                      </a:r>
                      <a:endParaRPr lang="de-DE" dirty="0"/>
                    </a:p>
                  </a:txBody>
                  <a:tcPr/>
                </a:tc>
                <a:tc>
                  <a:txBody>
                    <a:bodyPr/>
                    <a:lstStyle/>
                    <a:p>
                      <a:r>
                        <a:rPr lang="de-DE" dirty="0" smtClean="0"/>
                        <a:t>10</a:t>
                      </a:r>
                      <a:endParaRPr lang="de-DE" dirty="0"/>
                    </a:p>
                  </a:txBody>
                  <a:tcPr/>
                </a:tc>
              </a:tr>
              <a:tr h="813938">
                <a:tc>
                  <a:txBody>
                    <a:bodyPr/>
                    <a:lstStyle/>
                    <a:p>
                      <a:r>
                        <a:rPr lang="de-DE" dirty="0" smtClean="0"/>
                        <a:t>Lokalisation</a:t>
                      </a:r>
                      <a:endParaRPr lang="de-DE" dirty="0"/>
                    </a:p>
                  </a:txBody>
                  <a:tcPr/>
                </a:tc>
                <a:tc>
                  <a:txBody>
                    <a:bodyPr/>
                    <a:lstStyle/>
                    <a:p>
                      <a:r>
                        <a:rPr lang="de-DE" dirty="0" smtClean="0"/>
                        <a:t>Fundus und Korpus</a:t>
                      </a:r>
                      <a:endParaRPr lang="de-DE" dirty="0"/>
                    </a:p>
                  </a:txBody>
                  <a:tcPr/>
                </a:tc>
                <a:tc>
                  <a:txBody>
                    <a:bodyPr/>
                    <a:lstStyle/>
                    <a:p>
                      <a:r>
                        <a:rPr lang="de-DE" dirty="0" err="1" smtClean="0"/>
                        <a:t>Antrum</a:t>
                      </a:r>
                      <a:r>
                        <a:rPr lang="de-DE" dirty="0" smtClean="0"/>
                        <a:t>,</a:t>
                      </a:r>
                      <a:r>
                        <a:rPr lang="de-DE" baseline="0" dirty="0" smtClean="0"/>
                        <a:t> Ausdehnung zum Korpus</a:t>
                      </a:r>
                      <a:endParaRPr lang="de-DE" dirty="0"/>
                    </a:p>
                  </a:txBody>
                  <a:tcPr/>
                </a:tc>
                <a:tc>
                  <a:txBody>
                    <a:bodyPr/>
                    <a:lstStyle/>
                    <a:p>
                      <a:r>
                        <a:rPr lang="de-DE" dirty="0" smtClean="0"/>
                        <a:t>Alle Abschnitte</a:t>
                      </a:r>
                      <a:endParaRPr lang="de-DE" dirty="0"/>
                    </a:p>
                  </a:txBody>
                  <a:tcPr/>
                </a:tc>
              </a:tr>
              <a:tr h="1511598">
                <a:tc>
                  <a:txBody>
                    <a:bodyPr/>
                    <a:lstStyle/>
                    <a:p>
                      <a:r>
                        <a:rPr lang="de-DE" dirty="0" smtClean="0"/>
                        <a:t>Verlauf</a:t>
                      </a:r>
                      <a:endParaRPr lang="de-DE" dirty="0"/>
                    </a:p>
                  </a:txBody>
                  <a:tcPr/>
                </a:tc>
                <a:tc>
                  <a:txBody>
                    <a:bodyPr/>
                    <a:lstStyle/>
                    <a:p>
                      <a:r>
                        <a:rPr lang="de-DE" dirty="0" smtClean="0"/>
                        <a:t>Schleimhautatrophie, Vitamin-B12</a:t>
                      </a:r>
                      <a:r>
                        <a:rPr lang="de-DE" baseline="0" dirty="0" smtClean="0"/>
                        <a:t> Mangel, Anämie, </a:t>
                      </a:r>
                      <a:r>
                        <a:rPr lang="de-DE" baseline="0" dirty="0" err="1" smtClean="0"/>
                        <a:t>Polyneuropathie</a:t>
                      </a:r>
                      <a:endParaRPr lang="de-DE" dirty="0"/>
                    </a:p>
                  </a:txBody>
                  <a:tcPr/>
                </a:tc>
                <a:tc>
                  <a:txBody>
                    <a:bodyPr/>
                    <a:lstStyle/>
                    <a:p>
                      <a:r>
                        <a:rPr lang="de-DE" dirty="0" smtClean="0"/>
                        <a:t>Magenulkus, </a:t>
                      </a:r>
                      <a:r>
                        <a:rPr lang="de-DE" baseline="0" dirty="0" smtClean="0"/>
                        <a:t> Gefahr für</a:t>
                      </a:r>
                      <a:r>
                        <a:rPr lang="de-DE" dirty="0" smtClean="0"/>
                        <a:t> Magenkarzinom und Magenlymphom</a:t>
                      </a:r>
                      <a:endParaRPr lang="de-DE" dirty="0"/>
                    </a:p>
                  </a:txBody>
                  <a:tcPr/>
                </a:tc>
                <a:tc>
                  <a:txBody>
                    <a:bodyPr/>
                    <a:lstStyle/>
                    <a:p>
                      <a:r>
                        <a:rPr lang="de-DE" dirty="0" smtClean="0"/>
                        <a:t>Abheilung nach ausschalten der Noxe</a:t>
                      </a:r>
                      <a:endParaRPr lang="de-DE" dirty="0"/>
                    </a:p>
                  </a:txBody>
                  <a:tcPr/>
                </a:tc>
              </a:tr>
              <a:tr h="813938">
                <a:tc>
                  <a:txBody>
                    <a:bodyPr/>
                    <a:lstStyle/>
                    <a:p>
                      <a:r>
                        <a:rPr lang="de-DE" dirty="0" smtClean="0"/>
                        <a:t>Therapie</a:t>
                      </a:r>
                      <a:endParaRPr lang="de-DE" dirty="0"/>
                    </a:p>
                  </a:txBody>
                  <a:tcPr/>
                </a:tc>
                <a:tc>
                  <a:txBody>
                    <a:bodyPr/>
                    <a:lstStyle/>
                    <a:p>
                      <a:r>
                        <a:rPr lang="de-DE" dirty="0" smtClean="0"/>
                        <a:t>Substitution von Vit.-B12</a:t>
                      </a:r>
                      <a:endParaRPr lang="de-DE" dirty="0"/>
                    </a:p>
                  </a:txBody>
                  <a:tcPr/>
                </a:tc>
                <a:tc>
                  <a:txBody>
                    <a:bodyPr/>
                    <a:lstStyle/>
                    <a:p>
                      <a:r>
                        <a:rPr lang="de-DE" dirty="0" err="1" smtClean="0"/>
                        <a:t>Eradikation</a:t>
                      </a:r>
                      <a:r>
                        <a:rPr lang="de-DE" dirty="0" smtClean="0"/>
                        <a:t> von </a:t>
                      </a:r>
                      <a:r>
                        <a:rPr lang="de-DE" dirty="0" err="1" smtClean="0"/>
                        <a:t>Helicobacter</a:t>
                      </a:r>
                      <a:r>
                        <a:rPr lang="de-DE" dirty="0" smtClean="0"/>
                        <a:t> </a:t>
                      </a:r>
                      <a:r>
                        <a:rPr lang="de-DE" dirty="0" err="1" smtClean="0"/>
                        <a:t>pylori</a:t>
                      </a:r>
                      <a:endParaRPr lang="de-DE" dirty="0"/>
                    </a:p>
                  </a:txBody>
                  <a:tcPr/>
                </a:tc>
                <a:tc>
                  <a:txBody>
                    <a:bodyPr/>
                    <a:lstStyle/>
                    <a:p>
                      <a:r>
                        <a:rPr lang="de-DE" dirty="0" smtClean="0"/>
                        <a:t>Vermeiden der Noxen</a:t>
                      </a:r>
                      <a:endParaRPr lang="de-DE" dirty="0"/>
                    </a:p>
                  </a:txBody>
                  <a:tcPr/>
                </a:tc>
              </a:tr>
            </a:tbl>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Klinik und Diagnose</a:t>
            </a:r>
            <a:endParaRPr lang="de-DE" dirty="0"/>
          </a:p>
        </p:txBody>
      </p:sp>
      <p:sp>
        <p:nvSpPr>
          <p:cNvPr id="3" name="Inhaltsplatzhalter 2"/>
          <p:cNvSpPr>
            <a:spLocks noGrp="1"/>
          </p:cNvSpPr>
          <p:nvPr>
            <p:ph idx="1"/>
          </p:nvPr>
        </p:nvSpPr>
        <p:spPr/>
        <p:txBody>
          <a:bodyPr/>
          <a:lstStyle/>
          <a:p>
            <a:r>
              <a:rPr lang="de-DE" dirty="0" smtClean="0"/>
              <a:t>Die Mehrzahl der Patienten ist beschwerdefrei</a:t>
            </a:r>
            <a:endParaRPr lang="de-DE" dirty="0"/>
          </a:p>
        </p:txBody>
      </p:sp>
      <p:sp>
        <p:nvSpPr>
          <p:cNvPr id="4" name="Rechteck 3"/>
          <p:cNvSpPr/>
          <p:nvPr/>
        </p:nvSpPr>
        <p:spPr>
          <a:xfrm>
            <a:off x="1115616" y="2852936"/>
            <a:ext cx="2088232" cy="100811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Appetitlosigkeit</a:t>
            </a:r>
            <a:endParaRPr lang="de-DE" dirty="0"/>
          </a:p>
        </p:txBody>
      </p:sp>
      <p:sp>
        <p:nvSpPr>
          <p:cNvPr id="5" name="Rechteck 4"/>
          <p:cNvSpPr/>
          <p:nvPr/>
        </p:nvSpPr>
        <p:spPr>
          <a:xfrm>
            <a:off x="827584" y="4293096"/>
            <a:ext cx="2592288" cy="136815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Druck- und Völlegefühl</a:t>
            </a:r>
            <a:endParaRPr lang="de-DE" dirty="0"/>
          </a:p>
        </p:txBody>
      </p:sp>
      <p:sp>
        <p:nvSpPr>
          <p:cNvPr id="6" name="Rechteck 5"/>
          <p:cNvSpPr/>
          <p:nvPr/>
        </p:nvSpPr>
        <p:spPr>
          <a:xfrm>
            <a:off x="5004048" y="2852936"/>
            <a:ext cx="2520280" cy="98640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Brennen und Schmerzen</a:t>
            </a:r>
            <a:endParaRPr lang="de-DE" dirty="0"/>
          </a:p>
        </p:txBody>
      </p:sp>
      <p:sp>
        <p:nvSpPr>
          <p:cNvPr id="7" name="Rechteck 6"/>
          <p:cNvSpPr/>
          <p:nvPr/>
        </p:nvSpPr>
        <p:spPr>
          <a:xfrm>
            <a:off x="4860032" y="4293096"/>
            <a:ext cx="2808312" cy="136815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Unvertäglichkeit</a:t>
            </a:r>
            <a:r>
              <a:rPr lang="de-DE" dirty="0" smtClean="0"/>
              <a:t> von schwer verdaulichen Speisen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Klinik und Diagnose</a:t>
            </a:r>
            <a:endParaRPr lang="de-DE" dirty="0"/>
          </a:p>
        </p:txBody>
      </p:sp>
      <p:sp>
        <p:nvSpPr>
          <p:cNvPr id="3" name="Inhaltsplatzhalter 2"/>
          <p:cNvSpPr>
            <a:spLocks noGrp="1"/>
          </p:cNvSpPr>
          <p:nvPr>
            <p:ph idx="1"/>
          </p:nvPr>
        </p:nvSpPr>
        <p:spPr/>
        <p:txBody>
          <a:bodyPr/>
          <a:lstStyle/>
          <a:p>
            <a:r>
              <a:rPr lang="de-DE" dirty="0" smtClean="0"/>
              <a:t>Das wichtigste diagnostische Verfahren ist die </a:t>
            </a:r>
            <a:r>
              <a:rPr lang="de-DE" dirty="0" err="1" smtClean="0"/>
              <a:t>gastroskopische</a:t>
            </a:r>
            <a:r>
              <a:rPr lang="de-DE" dirty="0" smtClean="0"/>
              <a:t> Untersuchung mit Probeexzision</a:t>
            </a:r>
          </a:p>
          <a:p>
            <a:r>
              <a:rPr lang="de-DE" dirty="0" smtClean="0"/>
              <a:t>Die Schleimhaut des Magens kann während der Gastroskopie makroskopisch beurteilt werden (Erosionen, Atrophie, Lokalisation, Polypen)</a:t>
            </a:r>
            <a:endParaRPr lang="de-DE"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magen35.jpg"/>
          <p:cNvPicPr>
            <a:picLocks noChangeAspect="1"/>
          </p:cNvPicPr>
          <p:nvPr/>
        </p:nvPicPr>
        <p:blipFill>
          <a:blip r:embed="rId2" cstate="print"/>
          <a:stretch>
            <a:fillRect/>
          </a:stretch>
        </p:blipFill>
        <p:spPr>
          <a:xfrm>
            <a:off x="-108520" y="3284984"/>
            <a:ext cx="4888638" cy="4203848"/>
          </a:xfrm>
          <a:prstGeom prst="rect">
            <a:avLst/>
          </a:prstGeom>
        </p:spPr>
      </p:pic>
      <p:pic>
        <p:nvPicPr>
          <p:cNvPr id="6" name="Grafik 5" descr="magen34.jpg"/>
          <p:cNvPicPr>
            <a:picLocks noChangeAspect="1"/>
          </p:cNvPicPr>
          <p:nvPr/>
        </p:nvPicPr>
        <p:blipFill>
          <a:blip r:embed="rId3" cstate="print"/>
          <a:stretch>
            <a:fillRect/>
          </a:stretch>
        </p:blipFill>
        <p:spPr>
          <a:xfrm>
            <a:off x="4660411" y="3356992"/>
            <a:ext cx="4483589" cy="3857972"/>
          </a:xfrm>
          <a:prstGeom prst="rect">
            <a:avLst/>
          </a:prstGeom>
        </p:spPr>
      </p:pic>
      <p:pic>
        <p:nvPicPr>
          <p:cNvPr id="5" name="Grafik 4" descr="magen31.jpg"/>
          <p:cNvPicPr>
            <a:picLocks noChangeAspect="1"/>
          </p:cNvPicPr>
          <p:nvPr/>
        </p:nvPicPr>
        <p:blipFill>
          <a:blip r:embed="rId4" cstate="print"/>
          <a:stretch>
            <a:fillRect/>
          </a:stretch>
        </p:blipFill>
        <p:spPr>
          <a:xfrm>
            <a:off x="4572000" y="-171400"/>
            <a:ext cx="4572000" cy="3931564"/>
          </a:xfrm>
          <a:prstGeom prst="rect">
            <a:avLst/>
          </a:prstGeom>
        </p:spPr>
      </p:pic>
      <p:sp>
        <p:nvSpPr>
          <p:cNvPr id="2" name="Titel 1"/>
          <p:cNvSpPr>
            <a:spLocks noGrp="1"/>
          </p:cNvSpPr>
          <p:nvPr>
            <p:ph type="title"/>
          </p:nvPr>
        </p:nvSpPr>
        <p:spPr/>
        <p:txBody>
          <a:bodyPr/>
          <a:lstStyle/>
          <a:p>
            <a:endParaRPr lang="de-DE"/>
          </a:p>
        </p:txBody>
      </p:sp>
      <p:pic>
        <p:nvPicPr>
          <p:cNvPr id="4" name="Inhaltsplatzhalter 3" descr="magen30.jpg"/>
          <p:cNvPicPr>
            <a:picLocks noGrp="1" noChangeAspect="1"/>
          </p:cNvPicPr>
          <p:nvPr>
            <p:ph idx="1"/>
          </p:nvPr>
        </p:nvPicPr>
        <p:blipFill>
          <a:blip r:embed="rId5" cstate="print"/>
          <a:stretch>
            <a:fillRect/>
          </a:stretch>
        </p:blipFill>
        <p:spPr>
          <a:xfrm>
            <a:off x="1" y="-243408"/>
            <a:ext cx="4644008" cy="3996008"/>
          </a:xfr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2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4000"/>
                            </p:stCondLst>
                            <p:childTnLst>
                              <p:par>
                                <p:cTn id="17" presetID="55" presetClass="entr" presetSubtype="0" fill="hold" nodeType="afterEffect">
                                  <p:stCondLst>
                                    <p:cond delay="2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p:stCondLst>
                              <p:cond delay="7000"/>
                            </p:stCondLst>
                            <p:childTnLst>
                              <p:par>
                                <p:cTn id="23" presetID="55" presetClass="entr" presetSubtype="0" fill="hold" nodeType="afterEffect">
                                  <p:stCondLst>
                                    <p:cond delay="20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0.70"/>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normAutofit/>
          </a:bodyPr>
          <a:lstStyle/>
          <a:p>
            <a:r>
              <a:rPr lang="de-DE" dirty="0" smtClean="0"/>
              <a:t>Klinik und Diagnose</a:t>
            </a:r>
            <a:endParaRPr lang="de-DE" dirty="0"/>
          </a:p>
        </p:txBody>
      </p:sp>
      <p:sp>
        <p:nvSpPr>
          <p:cNvPr id="3" name="Inhaltsplatzhalter 2"/>
          <p:cNvSpPr>
            <a:spLocks noGrp="1"/>
          </p:cNvSpPr>
          <p:nvPr>
            <p:ph idx="1"/>
          </p:nvPr>
        </p:nvSpPr>
        <p:spPr/>
        <p:txBody>
          <a:bodyPr/>
          <a:lstStyle/>
          <a:p>
            <a:r>
              <a:rPr lang="de-DE" dirty="0" smtClean="0"/>
              <a:t>Die bei der Gastroskopie gewonnenen Proben werden histologisch untersucht</a:t>
            </a:r>
            <a:endParaRPr lang="de-DE" dirty="0"/>
          </a:p>
        </p:txBody>
      </p:sp>
      <p:pic>
        <p:nvPicPr>
          <p:cNvPr id="8" name="Grafik 7" descr="histologie.jpg"/>
          <p:cNvPicPr>
            <a:picLocks noChangeAspect="1"/>
          </p:cNvPicPr>
          <p:nvPr/>
        </p:nvPicPr>
        <p:blipFill>
          <a:blip r:embed="rId3" cstate="print"/>
          <a:stretch>
            <a:fillRect/>
          </a:stretch>
        </p:blipFill>
        <p:spPr>
          <a:xfrm>
            <a:off x="1547664" y="2852936"/>
            <a:ext cx="5982203" cy="3888432"/>
          </a:xfrm>
          <a:prstGeom prst="rect">
            <a:avLst/>
          </a:prstGeom>
        </p:spPr>
      </p:pic>
      <p:sp>
        <p:nvSpPr>
          <p:cNvPr id="4" name="Rechteck 3"/>
          <p:cNvSpPr/>
          <p:nvPr/>
        </p:nvSpPr>
        <p:spPr>
          <a:xfrm>
            <a:off x="179512" y="2996952"/>
            <a:ext cx="2138536" cy="122413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Grad und Aktivität der Entzündung</a:t>
            </a:r>
            <a:endParaRPr lang="de-DE" dirty="0"/>
          </a:p>
        </p:txBody>
      </p:sp>
      <p:sp>
        <p:nvSpPr>
          <p:cNvPr id="6" name="Rechteck 5"/>
          <p:cNvSpPr/>
          <p:nvPr/>
        </p:nvSpPr>
        <p:spPr>
          <a:xfrm>
            <a:off x="611560" y="5589240"/>
            <a:ext cx="1296144" cy="64807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Dysplasie</a:t>
            </a:r>
            <a:endParaRPr lang="de-DE" dirty="0"/>
          </a:p>
        </p:txBody>
      </p:sp>
      <p:sp>
        <p:nvSpPr>
          <p:cNvPr id="7" name="Rechteck 6"/>
          <p:cNvSpPr/>
          <p:nvPr/>
        </p:nvSpPr>
        <p:spPr>
          <a:xfrm>
            <a:off x="6228184" y="2852936"/>
            <a:ext cx="2138536"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Helicobacter</a:t>
            </a:r>
            <a:r>
              <a:rPr lang="de-DE" dirty="0" smtClean="0"/>
              <a:t> </a:t>
            </a:r>
            <a:r>
              <a:rPr lang="de-DE" dirty="0" err="1" smtClean="0"/>
              <a:t>pylori</a:t>
            </a:r>
            <a:r>
              <a:rPr lang="de-DE" dirty="0" smtClean="0"/>
              <a:t> ?</a:t>
            </a:r>
            <a:endParaRPr lang="de-DE" dirty="0"/>
          </a:p>
        </p:txBody>
      </p:sp>
      <p:sp>
        <p:nvSpPr>
          <p:cNvPr id="5" name="Rechteck 4"/>
          <p:cNvSpPr/>
          <p:nvPr/>
        </p:nvSpPr>
        <p:spPr>
          <a:xfrm>
            <a:off x="6516216" y="5661248"/>
            <a:ext cx="1562472"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Atrophie</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3000"/>
                            </p:stCondLst>
                            <p:childTnLst>
                              <p:par>
                                <p:cTn id="17" presetID="55"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par>
                          <p:cTn id="22" fill="hold">
                            <p:stCondLst>
                              <p:cond delay="5000"/>
                            </p:stCondLst>
                            <p:childTnLst>
                              <p:par>
                                <p:cTn id="23" presetID="55" presetClass="entr" presetSubtype="0" fill="hold" grpId="0" nodeType="afterEffect">
                                  <p:stCondLst>
                                    <p:cond delay="10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0.70"/>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childTnLst>
                          </p:cTn>
                        </p:par>
                        <p:par>
                          <p:cTn id="28" fill="hold">
                            <p:stCondLst>
                              <p:cond delay="7000"/>
                            </p:stCondLst>
                            <p:childTnLst>
                              <p:par>
                                <p:cTn id="29" presetID="55" presetClass="entr" presetSubtype="0" fill="hold" grpId="0" nodeType="afterEffect">
                                  <p:stCondLst>
                                    <p:cond delay="100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P spid="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Klinik und Diagnose</a:t>
            </a:r>
            <a:endParaRPr lang="de-DE" dirty="0"/>
          </a:p>
        </p:txBody>
      </p:sp>
      <p:sp>
        <p:nvSpPr>
          <p:cNvPr id="3" name="Inhaltsplatzhalter 2"/>
          <p:cNvSpPr>
            <a:spLocks noGrp="1"/>
          </p:cNvSpPr>
          <p:nvPr>
            <p:ph idx="1"/>
          </p:nvPr>
        </p:nvSpPr>
        <p:spPr/>
        <p:txBody>
          <a:bodyPr/>
          <a:lstStyle/>
          <a:p>
            <a:r>
              <a:rPr lang="de-DE" dirty="0" smtClean="0"/>
              <a:t>Je stärker die Atrophie der Schleimhaut ist, umso mehr wird die Säureproduktion eingeschränkt</a:t>
            </a:r>
            <a:endParaRPr lang="de-DE" dirty="0"/>
          </a:p>
        </p:txBody>
      </p:sp>
      <p:pic>
        <p:nvPicPr>
          <p:cNvPr id="5" name="Grafik 4" descr="magen36.jpg"/>
          <p:cNvPicPr>
            <a:picLocks noChangeAspect="1"/>
          </p:cNvPicPr>
          <p:nvPr/>
        </p:nvPicPr>
        <p:blipFill>
          <a:blip r:embed="rId3" cstate="print"/>
          <a:stretch>
            <a:fillRect/>
          </a:stretch>
        </p:blipFill>
        <p:spPr>
          <a:xfrm>
            <a:off x="3574176" y="2924944"/>
            <a:ext cx="5233764" cy="366363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r>
              <a:rPr lang="de-DE" dirty="0" smtClean="0"/>
              <a:t> Nur wenn die Patienten über Schmerzen  klagen ist die Gabe Antazida und Spasmolytika mittel der Wahl</a:t>
            </a:r>
            <a:endParaRPr lang="de-DE" dirty="0"/>
          </a:p>
        </p:txBody>
      </p:sp>
    </p:spTree>
  </p:cSld>
  <p:clrMapOvr>
    <a:masterClrMapping/>
  </p:clrMapOvr>
  <p:transition>
    <p:dissolv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r>
              <a:rPr lang="de-DE" dirty="0" smtClean="0"/>
              <a:t>Bei der chronischen Gastritis Typ B ist das wichtigste den </a:t>
            </a:r>
            <a:r>
              <a:rPr lang="de-DE" dirty="0" err="1" smtClean="0"/>
              <a:t>Helicobacter</a:t>
            </a:r>
            <a:r>
              <a:rPr lang="de-DE" dirty="0" smtClean="0"/>
              <a:t> </a:t>
            </a:r>
            <a:r>
              <a:rPr lang="de-DE" dirty="0" err="1" smtClean="0"/>
              <a:t>pylori</a:t>
            </a:r>
            <a:r>
              <a:rPr lang="de-DE" dirty="0" smtClean="0"/>
              <a:t> Befall zu therapieren</a:t>
            </a:r>
          </a:p>
          <a:p>
            <a:endParaRPr lang="de-DE" dirty="0" smtClean="0"/>
          </a:p>
          <a:p>
            <a:r>
              <a:rPr lang="de-DE" dirty="0" smtClean="0"/>
              <a:t>Es wird eine kombinierte Therapie mit Antazida und Antibiotika nach dem Triple-Schemata für ca. 7 Tage vorgenommen (</a:t>
            </a:r>
            <a:r>
              <a:rPr lang="de-DE" dirty="0" err="1" smtClean="0"/>
              <a:t>Omeprazol+Clarithromycin+Amoxicillin</a:t>
            </a:r>
            <a:r>
              <a:rPr lang="de-DE" dirty="0" smtClean="0"/>
              <a: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speise10.jpg"/>
          <p:cNvPicPr>
            <a:picLocks noChangeAspect="1"/>
          </p:cNvPicPr>
          <p:nvPr/>
        </p:nvPicPr>
        <p:blipFill>
          <a:blip r:embed="rId2" cstate="print">
            <a:lum bright="54000" contrast="51000"/>
          </a:blip>
          <a:stretch>
            <a:fillRect/>
          </a:stretch>
        </p:blipFill>
        <p:spPr>
          <a:xfrm>
            <a:off x="-565079" y="0"/>
            <a:ext cx="10274158" cy="6858000"/>
          </a:xfrm>
          <a:prstGeom prst="rect">
            <a:avLst/>
          </a:prstGeom>
        </p:spPr>
      </p:pic>
      <p:sp>
        <p:nvSpPr>
          <p:cNvPr id="2" name="Titel 1"/>
          <p:cNvSpPr>
            <a:spLocks noGrp="1"/>
          </p:cNvSpPr>
          <p:nvPr>
            <p:ph type="title"/>
          </p:nvPr>
        </p:nvSpPr>
        <p:spPr/>
        <p:txBody>
          <a:bodyPr/>
          <a:lstStyle/>
          <a:p>
            <a:r>
              <a:rPr lang="de-DE" dirty="0" smtClean="0"/>
              <a:t>Pathogenese</a:t>
            </a:r>
            <a:endParaRPr lang="de-DE" dirty="0"/>
          </a:p>
        </p:txBody>
      </p:sp>
      <p:sp>
        <p:nvSpPr>
          <p:cNvPr id="3" name="Inhaltsplatzhalter 2"/>
          <p:cNvSpPr>
            <a:spLocks noGrp="1"/>
          </p:cNvSpPr>
          <p:nvPr>
            <p:ph idx="1"/>
          </p:nvPr>
        </p:nvSpPr>
        <p:spPr/>
        <p:txBody>
          <a:bodyPr>
            <a:normAutofit/>
          </a:bodyPr>
          <a:lstStyle/>
          <a:p>
            <a:endParaRPr lang="de-DE" dirty="0"/>
          </a:p>
        </p:txBody>
      </p:sp>
      <p:sp>
        <p:nvSpPr>
          <p:cNvPr id="4" name="Rechteckige Legende 3"/>
          <p:cNvSpPr/>
          <p:nvPr/>
        </p:nvSpPr>
        <p:spPr>
          <a:xfrm>
            <a:off x="611560" y="1916832"/>
            <a:ext cx="2282552" cy="792088"/>
          </a:xfrm>
          <a:prstGeom prst="wedgeRectCallout">
            <a:avLst>
              <a:gd name="adj1" fmla="val 56857"/>
              <a:gd name="adj2" fmla="val -1027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solidFill>
                  <a:schemeClr val="tx1">
                    <a:lumMod val="95000"/>
                    <a:lumOff val="5000"/>
                  </a:schemeClr>
                </a:solidFill>
              </a:rPr>
              <a:t>Refluxösophagitis</a:t>
            </a:r>
            <a:endParaRPr lang="de-DE" b="1" dirty="0" smtClean="0">
              <a:solidFill>
                <a:schemeClr val="tx1">
                  <a:lumMod val="95000"/>
                  <a:lumOff val="5000"/>
                </a:schemeClr>
              </a:solidFill>
            </a:endParaRPr>
          </a:p>
          <a:p>
            <a:pPr algn="ctr"/>
            <a:endParaRPr lang="de-DE" dirty="0"/>
          </a:p>
        </p:txBody>
      </p:sp>
      <p:sp>
        <p:nvSpPr>
          <p:cNvPr id="5" name="Abgerundetes Rechteck 4"/>
          <p:cNvSpPr/>
          <p:nvPr/>
        </p:nvSpPr>
        <p:spPr>
          <a:xfrm>
            <a:off x="3275856" y="2132856"/>
            <a:ext cx="5328592"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Bei der </a:t>
            </a:r>
            <a:r>
              <a:rPr lang="de-DE" dirty="0" err="1" smtClean="0"/>
              <a:t>Refluxkrankheit</a:t>
            </a:r>
            <a:r>
              <a:rPr lang="de-DE" dirty="0" smtClean="0"/>
              <a:t> ist der physiologische Verschlussvorgang des unteren Ösophagus gestört. Dadurch gelangt Inhalt aus dem Magen in die Speiseröhre und schädigt die Schleimhaut</a:t>
            </a:r>
          </a:p>
          <a:p>
            <a:pPr algn="ctr"/>
            <a:endParaRPr lang="de-DE" dirty="0"/>
          </a:p>
        </p:txBody>
      </p:sp>
      <p:sp>
        <p:nvSpPr>
          <p:cNvPr id="6" name="Abgerundetes Rechteck 5"/>
          <p:cNvSpPr/>
          <p:nvPr/>
        </p:nvSpPr>
        <p:spPr>
          <a:xfrm>
            <a:off x="179512" y="4509120"/>
            <a:ext cx="4248472"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Bei der </a:t>
            </a:r>
            <a:r>
              <a:rPr lang="de-DE" dirty="0" smtClean="0">
                <a:solidFill>
                  <a:schemeClr val="tx1">
                    <a:lumMod val="95000"/>
                    <a:lumOff val="5000"/>
                  </a:schemeClr>
                </a:solidFill>
              </a:rPr>
              <a:t>primären </a:t>
            </a:r>
            <a:r>
              <a:rPr lang="de-DE" dirty="0" err="1" smtClean="0">
                <a:solidFill>
                  <a:schemeClr val="tx1">
                    <a:lumMod val="95000"/>
                    <a:lumOff val="5000"/>
                  </a:schemeClr>
                </a:solidFill>
              </a:rPr>
              <a:t>Refluxösophagitis</a:t>
            </a:r>
            <a:r>
              <a:rPr lang="de-DE" dirty="0" smtClean="0">
                <a:solidFill>
                  <a:schemeClr val="tx1">
                    <a:lumMod val="95000"/>
                    <a:lumOff val="5000"/>
                  </a:schemeClr>
                </a:solidFill>
              </a:rPr>
              <a:t> </a:t>
            </a:r>
            <a:r>
              <a:rPr lang="de-DE" dirty="0" smtClean="0"/>
              <a:t>liegt eine Störung der funktionellen Verschlussmechanismen vor</a:t>
            </a:r>
          </a:p>
          <a:p>
            <a:pPr algn="ctr"/>
            <a:endParaRPr lang="de-DE" dirty="0"/>
          </a:p>
        </p:txBody>
      </p:sp>
      <p:sp>
        <p:nvSpPr>
          <p:cNvPr id="7" name="Abgerundetes Rechteck 6"/>
          <p:cNvSpPr/>
          <p:nvPr/>
        </p:nvSpPr>
        <p:spPr>
          <a:xfrm>
            <a:off x="4788024" y="4509120"/>
            <a:ext cx="3960440"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Bei der </a:t>
            </a:r>
            <a:r>
              <a:rPr lang="de-DE" dirty="0" smtClean="0">
                <a:solidFill>
                  <a:schemeClr val="tx1">
                    <a:lumMod val="95000"/>
                    <a:lumOff val="5000"/>
                  </a:schemeClr>
                </a:solidFill>
              </a:rPr>
              <a:t>sekundären </a:t>
            </a:r>
            <a:r>
              <a:rPr lang="de-DE" dirty="0" err="1" smtClean="0">
                <a:solidFill>
                  <a:schemeClr val="tx1">
                    <a:lumMod val="95000"/>
                    <a:lumOff val="5000"/>
                  </a:schemeClr>
                </a:solidFill>
              </a:rPr>
              <a:t>Refluxösophagitis</a:t>
            </a:r>
            <a:r>
              <a:rPr lang="de-DE" dirty="0" smtClean="0">
                <a:solidFill>
                  <a:schemeClr val="tx1">
                    <a:lumMod val="95000"/>
                    <a:lumOff val="5000"/>
                  </a:schemeClr>
                </a:solidFill>
              </a:rPr>
              <a:t> </a:t>
            </a:r>
            <a:r>
              <a:rPr lang="de-DE" dirty="0" smtClean="0"/>
              <a:t>liegt die Ursache in einer organischen Veränderung in oder an der Speiseröhre</a:t>
            </a:r>
          </a:p>
          <a:p>
            <a:pPr algn="ctr"/>
            <a:endParaRPr lang="de-DE"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5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500"/>
                            </p:stCondLst>
                            <p:childTnLst>
                              <p:par>
                                <p:cTn id="17" presetID="55" presetClass="entr" presetSubtype="0" fill="hold" grpId="0" nodeType="after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hintergrundpp2.jpg"/>
          <p:cNvPicPr>
            <a:picLocks noChangeAspect="1"/>
          </p:cNvPicPr>
          <p:nvPr/>
        </p:nvPicPr>
        <p:blipFill>
          <a:blip r:embed="rId2" cstate="print">
            <a:lum bright="6000" contrast="12000"/>
          </a:blip>
          <a:stretch>
            <a:fillRect/>
          </a:stretch>
        </p:blipFill>
        <p:spPr>
          <a:xfrm>
            <a:off x="-180528" y="-603448"/>
            <a:ext cx="9324528" cy="9001000"/>
          </a:xfrm>
          <a:prstGeom prst="rect">
            <a:avLst/>
          </a:prstGeom>
        </p:spPr>
      </p:pic>
      <p:sp>
        <p:nvSpPr>
          <p:cNvPr id="6" name="Titel 5"/>
          <p:cNvSpPr>
            <a:spLocks noGrp="1"/>
          </p:cNvSpPr>
          <p:nvPr>
            <p:ph type="ctrTitle"/>
          </p:nvPr>
        </p:nvSpPr>
        <p:spPr/>
        <p:txBody>
          <a:bodyPr/>
          <a:lstStyle/>
          <a:p>
            <a:r>
              <a:rPr lang="de-DE" dirty="0" err="1" smtClean="0"/>
              <a:t>Ulkuserkrankung</a:t>
            </a:r>
            <a:endParaRPr lang="de-DE" dirty="0"/>
          </a:p>
        </p:txBody>
      </p:sp>
      <p:sp>
        <p:nvSpPr>
          <p:cNvPr id="7" name="Untertitel 6"/>
          <p:cNvSpPr>
            <a:spLocks noGrp="1"/>
          </p:cNvSpPr>
          <p:nvPr>
            <p:ph type="subTitle" idx="1"/>
          </p:nvPr>
        </p:nvSpPr>
        <p:spPr/>
        <p:txBody>
          <a:bodyPr/>
          <a:lstStyle/>
          <a:p>
            <a:r>
              <a:rPr lang="de-DE" dirty="0" smtClean="0">
                <a:solidFill>
                  <a:schemeClr val="tx1">
                    <a:lumMod val="85000"/>
                    <a:lumOff val="15000"/>
                  </a:schemeClr>
                </a:solidFill>
              </a:rPr>
              <a:t>Erkrankungen des Magens</a:t>
            </a:r>
            <a:endParaRPr lang="de-DE" dirty="0">
              <a:solidFill>
                <a:schemeClr val="tx1">
                  <a:lumMod val="85000"/>
                  <a:lumOff val="15000"/>
                </a:schemeClr>
              </a:solidFill>
            </a:endParaRPr>
          </a:p>
        </p:txBody>
      </p:sp>
    </p:spTree>
  </p:cSld>
  <p:clrMapOvr>
    <a:masterClrMapping/>
  </p:clrMapOvr>
  <p:transition>
    <p:dissolv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467544" y="1628800"/>
            <a:ext cx="8208912" cy="352839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err="1" smtClean="0"/>
              <a:t>Ulkuskrankheit</a:t>
            </a:r>
            <a:r>
              <a:rPr lang="de-DE" sz="2400" dirty="0" smtClean="0"/>
              <a:t>= chronisches Ulcus </a:t>
            </a:r>
            <a:r>
              <a:rPr lang="de-DE" sz="2400" dirty="0" err="1" smtClean="0"/>
              <a:t>ventrikuli</a:t>
            </a:r>
            <a:r>
              <a:rPr lang="de-DE" sz="2400" dirty="0" smtClean="0"/>
              <a:t> und chronisches Ulcus </a:t>
            </a:r>
            <a:r>
              <a:rPr lang="de-DE" sz="2400" dirty="0" err="1" smtClean="0"/>
              <a:t>duodeni</a:t>
            </a:r>
            <a:r>
              <a:rPr lang="de-DE" sz="2400" dirty="0" smtClean="0"/>
              <a:t>. Meistens handelt es sich um ein Geschwür, doch können auch mehrere auftreten. Die Krankheit neigt zu Rezidiven</a:t>
            </a:r>
          </a:p>
          <a:p>
            <a:pPr algn="ct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dirty="0"/>
          </a:p>
        </p:txBody>
      </p:sp>
      <p:sp>
        <p:nvSpPr>
          <p:cNvPr id="4" name="Diagonal liegende Ecken des Rechtecks abrunden 3"/>
          <p:cNvSpPr/>
          <p:nvPr/>
        </p:nvSpPr>
        <p:spPr>
          <a:xfrm>
            <a:off x="1043608" y="1844824"/>
            <a:ext cx="6840760" cy="2736304"/>
          </a:xfrm>
          <a:prstGeom prst="round2Diag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Ein Ulcus </a:t>
            </a:r>
            <a:r>
              <a:rPr lang="de-DE" sz="2400" dirty="0" err="1" smtClean="0"/>
              <a:t>ventriculi</a:t>
            </a:r>
            <a:r>
              <a:rPr lang="de-DE" sz="2400" dirty="0" smtClean="0"/>
              <a:t> oder </a:t>
            </a:r>
            <a:r>
              <a:rPr lang="de-DE" sz="2400" dirty="0" err="1" smtClean="0"/>
              <a:t>duodeni</a:t>
            </a:r>
            <a:r>
              <a:rPr lang="de-DE" sz="2400" dirty="0" smtClean="0"/>
              <a:t> kann auch akut entstehen wie z.B. das </a:t>
            </a:r>
            <a:r>
              <a:rPr lang="de-DE" sz="2400" dirty="0" err="1" smtClean="0"/>
              <a:t>Stessulkus</a:t>
            </a:r>
            <a:r>
              <a:rPr lang="de-DE" sz="2400" dirty="0" smtClean="0"/>
              <a:t> oder Ulzerationen wie sie nach </a:t>
            </a:r>
            <a:r>
              <a:rPr lang="de-DE" sz="2400" dirty="0" err="1" smtClean="0"/>
              <a:t>operationen</a:t>
            </a:r>
            <a:r>
              <a:rPr lang="de-DE" sz="2400" dirty="0" smtClean="0"/>
              <a:t> entstehen</a:t>
            </a:r>
          </a:p>
          <a:p>
            <a:pPr algn="ct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5" descr="krankenhaus-klinik-100~_v-image512_-6a0b0d9618fb94fd9ee05a84a1099a13ec9d3321.jpg"/>
          <p:cNvPicPr>
            <a:picLocks noChangeAspect="1"/>
          </p:cNvPicPr>
          <p:nvPr/>
        </p:nvPicPr>
        <p:blipFill>
          <a:blip r:embed="rId2" cstate="print">
            <a:lum bright="55000" contrast="6000"/>
          </a:blip>
          <a:stretch>
            <a:fillRect/>
          </a:stretch>
        </p:blipFill>
        <p:spPr>
          <a:xfrm>
            <a:off x="-3060848" y="0"/>
            <a:ext cx="12417380" cy="6984776"/>
          </a:xfrm>
          <a:prstGeom prst="rect">
            <a:avLst/>
          </a:prstGeom>
        </p:spPr>
      </p:pic>
      <p:sp>
        <p:nvSpPr>
          <p:cNvPr id="2" name="Titel 1"/>
          <p:cNvSpPr>
            <a:spLocks noGrp="1"/>
          </p:cNvSpPr>
          <p:nvPr>
            <p:ph type="title"/>
          </p:nvPr>
        </p:nvSpPr>
        <p:spPr/>
        <p:txBody>
          <a:bodyPr/>
          <a:lstStyle/>
          <a:p>
            <a:r>
              <a:rPr lang="de-DE" dirty="0" smtClean="0"/>
              <a:t>Häufigkeit</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1979712" y="1412776"/>
            <a:ext cx="5184576" cy="158417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Etwa 10% der Bevölkerung sind einmal oder mehrmals im Leben von einem Geschwür betroffen</a:t>
            </a:r>
            <a:endParaRPr lang="de-DE" dirty="0"/>
          </a:p>
        </p:txBody>
      </p:sp>
      <p:sp>
        <p:nvSpPr>
          <p:cNvPr id="5" name="Rechteck 4"/>
          <p:cNvSpPr/>
          <p:nvPr/>
        </p:nvSpPr>
        <p:spPr>
          <a:xfrm>
            <a:off x="1331640" y="3212976"/>
            <a:ext cx="3312368" cy="158417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U. </a:t>
            </a:r>
            <a:r>
              <a:rPr lang="de-DE" dirty="0" err="1" smtClean="0"/>
              <a:t>duodeni</a:t>
            </a:r>
            <a:r>
              <a:rPr lang="de-DE" dirty="0" smtClean="0"/>
              <a:t> kommt 3-4mal häufiger vor als das U. </a:t>
            </a:r>
            <a:r>
              <a:rPr lang="de-DE" dirty="0" err="1" smtClean="0"/>
              <a:t>ventriculi</a:t>
            </a:r>
            <a:r>
              <a:rPr lang="de-DE" dirty="0" smtClean="0"/>
              <a:t> </a:t>
            </a:r>
            <a:endParaRPr lang="de-DE" dirty="0"/>
          </a:p>
        </p:txBody>
      </p:sp>
      <p:sp>
        <p:nvSpPr>
          <p:cNvPr id="6" name="Rechteck 5"/>
          <p:cNvSpPr/>
          <p:nvPr/>
        </p:nvSpPr>
        <p:spPr>
          <a:xfrm>
            <a:off x="5292080" y="3429000"/>
            <a:ext cx="1944216" cy="172819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Verhältnis Männer/Frauen  2:1</a:t>
            </a:r>
            <a:endParaRPr lang="de-DE" dirty="0"/>
          </a:p>
        </p:txBody>
      </p:sp>
      <p:sp>
        <p:nvSpPr>
          <p:cNvPr id="7" name="Rechteck 6"/>
          <p:cNvSpPr/>
          <p:nvPr/>
        </p:nvSpPr>
        <p:spPr>
          <a:xfrm>
            <a:off x="1763688" y="5085184"/>
            <a:ext cx="2520280" cy="141845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Häufigkeitsgipfel Herbst/Frühjahr</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5" descr="krankenhaus-klinik-100~_v-image512_-6a0b0d9618fb94fd9ee05a84a1099a13ec9d3321.jpg"/>
          <p:cNvPicPr>
            <a:picLocks noChangeAspect="1"/>
          </p:cNvPicPr>
          <p:nvPr/>
        </p:nvPicPr>
        <p:blipFill>
          <a:blip r:embed="rId2" cstate="print">
            <a:lum bright="55000" contrast="6000"/>
          </a:blip>
          <a:stretch>
            <a:fillRect/>
          </a:stretch>
        </p:blipFill>
        <p:spPr>
          <a:xfrm>
            <a:off x="-3060848" y="0"/>
            <a:ext cx="12417380" cy="6984776"/>
          </a:xfrm>
          <a:prstGeom prst="rect">
            <a:avLst/>
          </a:prstGeom>
        </p:spPr>
      </p:pic>
      <p:pic>
        <p:nvPicPr>
          <p:cNvPr id="5" name="Inhaltsplatzhalter 5" descr="krankenhaus-klinik-100~_v-image512_-6a0b0d9618fb94fd9ee05a84a1099a13ec9d3321.jpg"/>
          <p:cNvPicPr>
            <a:picLocks noChangeAspect="1"/>
          </p:cNvPicPr>
          <p:nvPr/>
        </p:nvPicPr>
        <p:blipFill>
          <a:blip r:embed="rId2" cstate="print">
            <a:lum bright="55000" contrast="6000"/>
          </a:blip>
          <a:stretch>
            <a:fillRect/>
          </a:stretch>
        </p:blipFill>
        <p:spPr>
          <a:xfrm>
            <a:off x="-2844824" y="0"/>
            <a:ext cx="12417380" cy="6984776"/>
          </a:xfrm>
          <a:prstGeom prst="rect">
            <a:avLst/>
          </a:prstGeom>
        </p:spPr>
      </p:pic>
      <p:sp>
        <p:nvSpPr>
          <p:cNvPr id="2" name="Titel 1"/>
          <p:cNvSpPr>
            <a:spLocks noGrp="1"/>
          </p:cNvSpPr>
          <p:nvPr>
            <p:ph type="title"/>
          </p:nvPr>
        </p:nvSpPr>
        <p:spPr>
          <a:solidFill>
            <a:schemeClr val="bg1"/>
          </a:solidFill>
        </p:spPr>
        <p:txBody>
          <a:bodyPr/>
          <a:lstStyle/>
          <a:p>
            <a:r>
              <a:rPr lang="de-DE" dirty="0" smtClean="0"/>
              <a:t>Pathogenese</a:t>
            </a:r>
            <a:endParaRPr lang="de-DE" dirty="0"/>
          </a:p>
        </p:txBody>
      </p:sp>
      <p:sp>
        <p:nvSpPr>
          <p:cNvPr id="3" name="Inhaltsplatzhalter 2"/>
          <p:cNvSpPr>
            <a:spLocks noGrp="1"/>
          </p:cNvSpPr>
          <p:nvPr>
            <p:ph idx="1"/>
          </p:nvPr>
        </p:nvSpPr>
        <p:spPr/>
        <p:txBody>
          <a:bodyPr/>
          <a:lstStyle/>
          <a:p>
            <a:r>
              <a:rPr lang="de-DE" b="1" dirty="0" smtClean="0"/>
              <a:t>Familiäre Disposition</a:t>
            </a:r>
          </a:p>
          <a:p>
            <a:r>
              <a:rPr lang="de-DE" b="1" dirty="0" err="1" smtClean="0"/>
              <a:t>Helicobacter</a:t>
            </a:r>
            <a:r>
              <a:rPr lang="de-DE" b="1" dirty="0" smtClean="0"/>
              <a:t> </a:t>
            </a:r>
            <a:r>
              <a:rPr lang="de-DE" b="1" dirty="0" err="1" smtClean="0"/>
              <a:t>pylori</a:t>
            </a:r>
            <a:endParaRPr lang="de-DE" b="1" dirty="0" smtClean="0"/>
          </a:p>
          <a:p>
            <a:r>
              <a:rPr lang="de-DE" b="1" dirty="0" smtClean="0"/>
              <a:t>Ungleichgewicht zwischen schützenden und </a:t>
            </a:r>
            <a:r>
              <a:rPr lang="de-DE" b="1" dirty="0" err="1" smtClean="0"/>
              <a:t>aggresiven</a:t>
            </a:r>
            <a:r>
              <a:rPr lang="de-DE" b="1" dirty="0" smtClean="0"/>
              <a:t> Faktoren des Magens </a:t>
            </a:r>
          </a:p>
          <a:p>
            <a:endParaRPr lang="de-DE" dirty="0" smtClean="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5" descr="krankenhaus-klinik-100~_v-image512_-6a0b0d9618fb94fd9ee05a84a1099a13ec9d3321.jpg"/>
          <p:cNvPicPr>
            <a:picLocks noChangeAspect="1"/>
          </p:cNvPicPr>
          <p:nvPr/>
        </p:nvPicPr>
        <p:blipFill>
          <a:blip r:embed="rId2" cstate="print">
            <a:lum bright="55000" contrast="6000"/>
          </a:blip>
          <a:stretch>
            <a:fillRect/>
          </a:stretch>
        </p:blipFill>
        <p:spPr>
          <a:xfrm>
            <a:off x="-3060848" y="0"/>
            <a:ext cx="12417380" cy="6984776"/>
          </a:xfrm>
          <a:prstGeom prst="rect">
            <a:avLst/>
          </a:prstGeom>
        </p:spPr>
      </p:pic>
      <p:sp>
        <p:nvSpPr>
          <p:cNvPr id="2" name="Titel 1"/>
          <p:cNvSpPr>
            <a:spLocks noGrp="1"/>
          </p:cNvSpPr>
          <p:nvPr>
            <p:ph type="title"/>
          </p:nvPr>
        </p:nvSpPr>
        <p:spPr/>
        <p:txBody>
          <a:bodyPr/>
          <a:lstStyle/>
          <a:p>
            <a:r>
              <a:rPr lang="de-DE" dirty="0" smtClean="0"/>
              <a:t>Pathogenese</a:t>
            </a:r>
            <a:endParaRPr lang="de-DE" dirty="0"/>
          </a:p>
        </p:txBody>
      </p:sp>
      <p:sp>
        <p:nvSpPr>
          <p:cNvPr id="3" name="Inhaltsplatzhalter 2"/>
          <p:cNvSpPr>
            <a:spLocks noGrp="1"/>
          </p:cNvSpPr>
          <p:nvPr>
            <p:ph idx="1"/>
          </p:nvPr>
        </p:nvSpPr>
        <p:spPr/>
        <p:txBody>
          <a:bodyPr>
            <a:normAutofit/>
          </a:bodyPr>
          <a:lstStyle/>
          <a:p>
            <a:r>
              <a:rPr lang="de-DE" dirty="0" smtClean="0"/>
              <a:t>Ulcus </a:t>
            </a:r>
            <a:r>
              <a:rPr lang="de-DE" dirty="0" err="1" smtClean="0"/>
              <a:t>duodeni</a:t>
            </a:r>
            <a:endParaRPr lang="de-DE" dirty="0" smtClean="0"/>
          </a:p>
          <a:p>
            <a:pPr>
              <a:buNone/>
            </a:pPr>
            <a:endParaRPr lang="de-DE" dirty="0"/>
          </a:p>
        </p:txBody>
      </p:sp>
      <p:sp>
        <p:nvSpPr>
          <p:cNvPr id="4" name="Legende mit Pfeil nach unten 3"/>
          <p:cNvSpPr/>
          <p:nvPr/>
        </p:nvSpPr>
        <p:spPr>
          <a:xfrm>
            <a:off x="2267744" y="2204864"/>
            <a:ext cx="4608512" cy="986408"/>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Säureproduktion im Magen ist erhöht</a:t>
            </a:r>
            <a:endParaRPr lang="de-DE" sz="2000" dirty="0"/>
          </a:p>
        </p:txBody>
      </p:sp>
      <p:sp>
        <p:nvSpPr>
          <p:cNvPr id="5" name="Legende mit Pfeil nach unten 4"/>
          <p:cNvSpPr/>
          <p:nvPr/>
        </p:nvSpPr>
        <p:spPr>
          <a:xfrm>
            <a:off x="323528" y="3501008"/>
            <a:ext cx="8532440" cy="1274440"/>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Dadurch ist die Konzentration von Säure und Pepsin im Bulbus </a:t>
            </a:r>
            <a:r>
              <a:rPr lang="de-DE" sz="2000" dirty="0" err="1" smtClean="0"/>
              <a:t>duodenie</a:t>
            </a:r>
            <a:r>
              <a:rPr lang="de-DE" sz="2000" dirty="0" smtClean="0"/>
              <a:t> erhöht</a:t>
            </a:r>
            <a:endParaRPr lang="de-DE" sz="2000" dirty="0"/>
          </a:p>
        </p:txBody>
      </p:sp>
      <p:sp>
        <p:nvSpPr>
          <p:cNvPr id="6" name="Rechteck 5"/>
          <p:cNvSpPr/>
          <p:nvPr/>
        </p:nvSpPr>
        <p:spPr>
          <a:xfrm>
            <a:off x="0" y="5013176"/>
            <a:ext cx="9144000" cy="16561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vermehrte Säureproduktion ist auf eine Überzahl von Belegzellen zurück zu führen. Emotionale Einflüsse (Stress, Trauer, Schmerzen, psych. Belastung) kann ebenfalls die Produktion der Magensäure erhöhen</a:t>
            </a:r>
            <a:endParaRPr lang="de-DE" sz="2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Pathogenetische</a:t>
            </a:r>
            <a:r>
              <a:rPr lang="de-DE" dirty="0" smtClean="0"/>
              <a:t> Faktoren des Ulcus </a:t>
            </a:r>
            <a:r>
              <a:rPr lang="de-DE" dirty="0" err="1" smtClean="0"/>
              <a:t>duodeni</a:t>
            </a:r>
            <a:endParaRPr lang="de-DE" dirty="0"/>
          </a:p>
        </p:txBody>
      </p:sp>
      <p:sp>
        <p:nvSpPr>
          <p:cNvPr id="3" name="Inhaltsplatzhalter 2"/>
          <p:cNvSpPr>
            <a:spLocks noGrp="1"/>
          </p:cNvSpPr>
          <p:nvPr>
            <p:ph idx="1"/>
          </p:nvPr>
        </p:nvSpPr>
        <p:spPr/>
        <p:txBody>
          <a:bodyPr>
            <a:normAutofit lnSpcReduction="10000"/>
          </a:bodyPr>
          <a:lstStyle/>
          <a:p>
            <a:r>
              <a:rPr lang="de-DE" dirty="0" err="1" smtClean="0"/>
              <a:t>Helicobacter</a:t>
            </a:r>
            <a:r>
              <a:rPr lang="de-DE" dirty="0" smtClean="0"/>
              <a:t> </a:t>
            </a:r>
            <a:r>
              <a:rPr lang="de-DE" dirty="0" err="1" smtClean="0"/>
              <a:t>pylori</a:t>
            </a:r>
            <a:endParaRPr lang="de-DE" dirty="0" smtClean="0"/>
          </a:p>
          <a:p>
            <a:r>
              <a:rPr lang="de-DE" dirty="0" smtClean="0"/>
              <a:t>Erhöhte Pepsinsekretion</a:t>
            </a:r>
          </a:p>
          <a:p>
            <a:r>
              <a:rPr lang="de-DE" dirty="0" smtClean="0"/>
              <a:t>Hypersekretion von Magensäure</a:t>
            </a:r>
          </a:p>
          <a:p>
            <a:r>
              <a:rPr lang="de-DE" dirty="0" smtClean="0"/>
              <a:t>Motilitätsstörungen</a:t>
            </a:r>
          </a:p>
          <a:p>
            <a:r>
              <a:rPr lang="de-DE" dirty="0" smtClean="0"/>
              <a:t>Psychische Faktoren</a:t>
            </a:r>
          </a:p>
          <a:p>
            <a:r>
              <a:rPr lang="de-DE" dirty="0" smtClean="0"/>
              <a:t>NSAR</a:t>
            </a:r>
          </a:p>
          <a:p>
            <a:r>
              <a:rPr lang="de-DE" dirty="0" smtClean="0"/>
              <a:t>Rauchen</a:t>
            </a:r>
          </a:p>
          <a:p>
            <a:r>
              <a:rPr lang="de-DE" dirty="0" smtClean="0"/>
              <a:t>Genetische Faktoren</a:t>
            </a:r>
          </a:p>
          <a:p>
            <a:pPr>
              <a:buNone/>
            </a:pPr>
            <a:endParaRPr lang="de-DE"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5" descr="krankenhaus-klinik-100~_v-image512_-6a0b0d9618fb94fd9ee05a84a1099a13ec9d3321.jpg"/>
          <p:cNvPicPr>
            <a:picLocks noChangeAspect="1"/>
          </p:cNvPicPr>
          <p:nvPr/>
        </p:nvPicPr>
        <p:blipFill>
          <a:blip r:embed="rId2" cstate="print">
            <a:lum bright="55000" contrast="6000"/>
          </a:blip>
          <a:stretch>
            <a:fillRect/>
          </a:stretch>
        </p:blipFill>
        <p:spPr>
          <a:xfrm>
            <a:off x="-2988840" y="0"/>
            <a:ext cx="12417380" cy="6984776"/>
          </a:xfrm>
          <a:prstGeom prst="rect">
            <a:avLst/>
          </a:prstGeom>
        </p:spPr>
      </p:pic>
      <p:sp>
        <p:nvSpPr>
          <p:cNvPr id="2" name="Titel 1"/>
          <p:cNvSpPr>
            <a:spLocks noGrp="1"/>
          </p:cNvSpPr>
          <p:nvPr>
            <p:ph type="title"/>
          </p:nvPr>
        </p:nvSpPr>
        <p:spPr>
          <a:solidFill>
            <a:schemeClr val="bg1"/>
          </a:solidFill>
        </p:spPr>
        <p:txBody>
          <a:bodyPr/>
          <a:lstStyle/>
          <a:p>
            <a:r>
              <a:rPr lang="de-DE" dirty="0" smtClean="0"/>
              <a:t>Pathogenese </a:t>
            </a:r>
            <a:endParaRPr lang="de-DE" dirty="0"/>
          </a:p>
        </p:txBody>
      </p:sp>
      <p:sp>
        <p:nvSpPr>
          <p:cNvPr id="3" name="Inhaltsplatzhalter 2"/>
          <p:cNvSpPr>
            <a:spLocks noGrp="1"/>
          </p:cNvSpPr>
          <p:nvPr>
            <p:ph idx="1"/>
          </p:nvPr>
        </p:nvSpPr>
        <p:spPr/>
        <p:txBody>
          <a:bodyPr/>
          <a:lstStyle/>
          <a:p>
            <a:r>
              <a:rPr lang="de-DE" dirty="0" smtClean="0"/>
              <a:t>Ulkus </a:t>
            </a:r>
            <a:r>
              <a:rPr lang="de-DE" dirty="0" err="1" smtClean="0"/>
              <a:t>ventriculi</a:t>
            </a:r>
            <a:endParaRPr lang="de-DE" dirty="0" smtClean="0"/>
          </a:p>
        </p:txBody>
      </p:sp>
      <p:sp>
        <p:nvSpPr>
          <p:cNvPr id="4" name="Legende mit Pfeil nach unten 3"/>
          <p:cNvSpPr/>
          <p:nvPr/>
        </p:nvSpPr>
        <p:spPr>
          <a:xfrm>
            <a:off x="1475656" y="2132856"/>
            <a:ext cx="5976664" cy="1274440"/>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a:t>
            </a:r>
            <a:r>
              <a:rPr lang="de-DE" sz="2000" dirty="0" smtClean="0"/>
              <a:t>Säureproduktion ist normal oder vermindert</a:t>
            </a:r>
          </a:p>
          <a:p>
            <a:pPr algn="ctr"/>
            <a:endParaRPr lang="de-DE" dirty="0"/>
          </a:p>
        </p:txBody>
      </p:sp>
      <p:sp>
        <p:nvSpPr>
          <p:cNvPr id="5" name="Legende mit Pfeil nach unten 4"/>
          <p:cNvSpPr/>
          <p:nvPr/>
        </p:nvSpPr>
        <p:spPr>
          <a:xfrm>
            <a:off x="395536" y="3573016"/>
            <a:ext cx="8136904" cy="1152128"/>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Ein </a:t>
            </a:r>
            <a:r>
              <a:rPr lang="de-DE" sz="2000" dirty="0" err="1" smtClean="0"/>
              <a:t>Pylorusinsuffizienz</a:t>
            </a:r>
            <a:r>
              <a:rPr lang="de-DE" sz="2000" dirty="0" smtClean="0"/>
              <a:t> mit </a:t>
            </a:r>
            <a:r>
              <a:rPr lang="de-DE" sz="2000" dirty="0" err="1" smtClean="0"/>
              <a:t>Reflux</a:t>
            </a:r>
            <a:r>
              <a:rPr lang="de-DE" sz="2000" dirty="0" smtClean="0"/>
              <a:t> von Galle fördert die </a:t>
            </a:r>
            <a:r>
              <a:rPr lang="de-DE" sz="2000" dirty="0" err="1" smtClean="0"/>
              <a:t>Ulkusentstehung</a:t>
            </a:r>
            <a:endParaRPr lang="de-DE" sz="2000" dirty="0" smtClean="0"/>
          </a:p>
          <a:p>
            <a:pPr algn="ctr"/>
            <a:endParaRPr lang="de-DE" dirty="0"/>
          </a:p>
        </p:txBody>
      </p:sp>
      <p:sp>
        <p:nvSpPr>
          <p:cNvPr id="6" name="Rechteck 5"/>
          <p:cNvSpPr/>
          <p:nvPr/>
        </p:nvSpPr>
        <p:spPr>
          <a:xfrm>
            <a:off x="323528" y="4869160"/>
            <a:ext cx="8280920" cy="79208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Medikamente (NSAR) und </a:t>
            </a:r>
            <a:r>
              <a:rPr lang="de-DE" sz="2000" dirty="0" err="1" smtClean="0"/>
              <a:t>Nikotinabusus</a:t>
            </a:r>
            <a:r>
              <a:rPr lang="de-DE" sz="2000" dirty="0" smtClean="0"/>
              <a:t> begünstigen die </a:t>
            </a:r>
            <a:r>
              <a:rPr lang="de-DE" sz="2000" dirty="0" err="1" smtClean="0"/>
              <a:t>Ulkusentstehung</a:t>
            </a:r>
            <a:endParaRPr lang="de-DE" sz="2000" dirty="0" smtClean="0"/>
          </a:p>
          <a:p>
            <a:pPr algn="ctr"/>
            <a:endParaRPr lang="de-DE" dirty="0"/>
          </a:p>
        </p:txBody>
      </p:sp>
      <p:sp>
        <p:nvSpPr>
          <p:cNvPr id="7" name="Rechteck 6"/>
          <p:cNvSpPr/>
          <p:nvPr/>
        </p:nvSpPr>
        <p:spPr>
          <a:xfrm>
            <a:off x="0" y="5877272"/>
            <a:ext cx="9144000" cy="98072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Besiedelung des Magens mit </a:t>
            </a:r>
            <a:r>
              <a:rPr lang="de-DE" sz="2000" dirty="0" err="1" smtClean="0"/>
              <a:t>Helicobacter</a:t>
            </a:r>
            <a:r>
              <a:rPr lang="de-DE" sz="2000" dirty="0" smtClean="0"/>
              <a:t> </a:t>
            </a:r>
            <a:r>
              <a:rPr lang="de-DE" sz="2000" dirty="0" err="1" smtClean="0"/>
              <a:t>pylori</a:t>
            </a:r>
            <a:r>
              <a:rPr lang="de-DE" sz="2000" dirty="0" smtClean="0"/>
              <a:t> ist ein wichtiger Faktor in der Entstehung der </a:t>
            </a:r>
            <a:r>
              <a:rPr lang="de-DE" sz="2000" dirty="0" err="1" smtClean="0"/>
              <a:t>Ulkuskrankheit</a:t>
            </a:r>
            <a:endParaRPr lang="de-DE" sz="20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strVal val="#ppt_w*0.7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5" descr="krankenhaus-klinik-100~_v-image512_-6a0b0d9618fb94fd9ee05a84a1099a13ec9d3321.jpg"/>
          <p:cNvPicPr>
            <a:picLocks noChangeAspect="1"/>
          </p:cNvPicPr>
          <p:nvPr/>
        </p:nvPicPr>
        <p:blipFill>
          <a:blip r:embed="rId2" cstate="print">
            <a:lum bright="55000" contrast="6000"/>
          </a:blip>
          <a:stretch>
            <a:fillRect/>
          </a:stretch>
        </p:blipFill>
        <p:spPr>
          <a:xfrm>
            <a:off x="-3060848" y="0"/>
            <a:ext cx="12417380" cy="6984776"/>
          </a:xfrm>
          <a:prstGeom prst="rect">
            <a:avLst/>
          </a:prstGeom>
        </p:spPr>
      </p:pic>
      <p:sp>
        <p:nvSpPr>
          <p:cNvPr id="2" name="Titel 1"/>
          <p:cNvSpPr>
            <a:spLocks noGrp="1"/>
          </p:cNvSpPr>
          <p:nvPr>
            <p:ph type="title"/>
          </p:nvPr>
        </p:nvSpPr>
        <p:spPr>
          <a:solidFill>
            <a:schemeClr val="bg1"/>
          </a:solidFill>
        </p:spPr>
        <p:txBody>
          <a:bodyPr/>
          <a:lstStyle/>
          <a:p>
            <a:r>
              <a:rPr lang="de-DE" dirty="0" smtClean="0"/>
              <a:t>Pathophysiologie</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467544" y="1628800"/>
            <a:ext cx="8208912" cy="158417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Das Ulkus der Schleimhaut penetriert bis zur Muskelschicht. Es kann die Muskelschicht durchdringen und zu einer Perforation des Magens führen</a:t>
            </a:r>
          </a:p>
          <a:p>
            <a:pPr algn="ctr"/>
            <a:endParaRPr lang="de-DE" dirty="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3" descr="k0184812.jpg"/>
          <p:cNvPicPr>
            <a:picLocks noChangeAspect="1"/>
          </p:cNvPicPr>
          <p:nvPr/>
        </p:nvPicPr>
        <p:blipFill>
          <a:blip r:embed="rId2" cstate="print">
            <a:lum bright="35000" contrast="8000"/>
          </a:blip>
          <a:stretch>
            <a:fillRect/>
          </a:stretch>
        </p:blipFill>
        <p:spPr>
          <a:xfrm>
            <a:off x="0" y="404664"/>
            <a:ext cx="9730664" cy="7326617"/>
          </a:xfrm>
          <a:prstGeom prst="rect">
            <a:avLst/>
          </a:prstGeom>
        </p:spPr>
      </p:pic>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4" name="Flussdiagramm: Alternativer Prozess 3"/>
          <p:cNvSpPr/>
          <p:nvPr/>
        </p:nvSpPr>
        <p:spPr>
          <a:xfrm>
            <a:off x="3923928" y="3861048"/>
            <a:ext cx="1368152" cy="936104"/>
          </a:xfrm>
          <a:prstGeom prst="flowChartAlternate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Schmerzen</a:t>
            </a:r>
            <a:endParaRPr lang="de-DE" dirty="0"/>
          </a:p>
        </p:txBody>
      </p:sp>
      <p:sp>
        <p:nvSpPr>
          <p:cNvPr id="5" name="Ellipse 4"/>
          <p:cNvSpPr/>
          <p:nvPr/>
        </p:nvSpPr>
        <p:spPr>
          <a:xfrm>
            <a:off x="3707904" y="1628800"/>
            <a:ext cx="1800200" cy="141845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Symptome</a:t>
            </a:r>
            <a:endParaRPr lang="de-DE" b="1" dirty="0"/>
          </a:p>
        </p:txBody>
      </p:sp>
      <p:sp>
        <p:nvSpPr>
          <p:cNvPr id="6" name="Abgerundetes Rechteck 5"/>
          <p:cNvSpPr/>
          <p:nvPr/>
        </p:nvSpPr>
        <p:spPr>
          <a:xfrm>
            <a:off x="6228184" y="2780928"/>
            <a:ext cx="2232248" cy="127444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Rückenschmerzen deuten auf eine </a:t>
            </a:r>
            <a:r>
              <a:rPr lang="de-DE" dirty="0" err="1" smtClean="0"/>
              <a:t>Penetrotion</a:t>
            </a:r>
            <a:r>
              <a:rPr lang="de-DE" dirty="0" smtClean="0"/>
              <a:t> in das Pankreas</a:t>
            </a:r>
            <a:endParaRPr lang="de-DE" dirty="0"/>
          </a:p>
        </p:txBody>
      </p:sp>
      <p:sp>
        <p:nvSpPr>
          <p:cNvPr id="7" name="Abgerundetes Rechteck 6"/>
          <p:cNvSpPr/>
          <p:nvPr/>
        </p:nvSpPr>
        <p:spPr>
          <a:xfrm>
            <a:off x="6084168" y="404664"/>
            <a:ext cx="1944216"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Druck- Völlegefühl</a:t>
            </a:r>
            <a:endParaRPr lang="de-DE" dirty="0"/>
          </a:p>
        </p:txBody>
      </p:sp>
      <p:sp>
        <p:nvSpPr>
          <p:cNvPr id="8" name="Abgerundetes Rechteck 7"/>
          <p:cNvSpPr/>
          <p:nvPr/>
        </p:nvSpPr>
        <p:spPr>
          <a:xfrm>
            <a:off x="1115616" y="2708920"/>
            <a:ext cx="1728192"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Aufstoßen, Übelkeit</a:t>
            </a:r>
            <a:endParaRPr lang="de-DE" dirty="0"/>
          </a:p>
        </p:txBody>
      </p:sp>
      <p:sp>
        <p:nvSpPr>
          <p:cNvPr id="9" name="Abgerundetes Rechteck 8"/>
          <p:cNvSpPr/>
          <p:nvPr/>
        </p:nvSpPr>
        <p:spPr>
          <a:xfrm>
            <a:off x="0" y="0"/>
            <a:ext cx="3888432" cy="17281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Säurelockende Nahrungsmittel werden schlecht vertragen (Süßigkeiten, Alkohol, Kaffee etc.)</a:t>
            </a:r>
            <a:endParaRPr lang="de-DE" sz="2000" dirty="0"/>
          </a:p>
        </p:txBody>
      </p:sp>
      <p:sp>
        <p:nvSpPr>
          <p:cNvPr id="11" name="Rechteck 10"/>
          <p:cNvSpPr/>
          <p:nvPr/>
        </p:nvSpPr>
        <p:spPr>
          <a:xfrm>
            <a:off x="395536" y="5013176"/>
            <a:ext cx="8424936" cy="172819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Der Schmerz ist von der Nahrungsaufnahme und Art des Ulkus abhängig. Der </a:t>
            </a:r>
            <a:r>
              <a:rPr lang="de-DE" dirty="0" err="1" smtClean="0"/>
              <a:t>Nüchternschmerz</a:t>
            </a:r>
            <a:r>
              <a:rPr lang="de-DE" dirty="0" smtClean="0"/>
              <a:t> spricht für ein Ulcus </a:t>
            </a:r>
            <a:r>
              <a:rPr lang="de-DE" dirty="0" err="1" smtClean="0"/>
              <a:t>duodeni</a:t>
            </a:r>
            <a:r>
              <a:rPr lang="de-DE" dirty="0" smtClean="0"/>
              <a:t>. Schmerz nach der Nahrungsaufnahme spricht für ein Ulcus </a:t>
            </a:r>
            <a:r>
              <a:rPr lang="de-DE" dirty="0" err="1" smtClean="0"/>
              <a:t>ventriculi</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strVal val="#ppt_w*0.70"/>
                                          </p:val>
                                        </p:tav>
                                        <p:tav tm="100000">
                                          <p:val>
                                            <p:strVal val="#ppt_w"/>
                                          </p:val>
                                        </p:tav>
                                      </p:tavLst>
                                    </p:anim>
                                    <p:anim calcmode="lin" valueType="num">
                                      <p:cBhvr>
                                        <p:cTn id="43" dur="1000" fill="hold"/>
                                        <p:tgtEl>
                                          <p:spTgt spid="4"/>
                                        </p:tgtEl>
                                        <p:attrNameLst>
                                          <p:attrName>ppt_h</p:attrName>
                                        </p:attrNameLst>
                                      </p:cBhvr>
                                      <p:tavLst>
                                        <p:tav tm="0">
                                          <p:val>
                                            <p:strVal val="#ppt_h"/>
                                          </p:val>
                                        </p:tav>
                                        <p:tav tm="100000">
                                          <p:val>
                                            <p:strVal val="#ppt_h"/>
                                          </p:val>
                                        </p:tav>
                                      </p:tavLst>
                                    </p:anim>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speise10.jpg"/>
          <p:cNvPicPr>
            <a:picLocks noChangeAspect="1"/>
          </p:cNvPicPr>
          <p:nvPr/>
        </p:nvPicPr>
        <p:blipFill>
          <a:blip r:embed="rId2" cstate="print">
            <a:lum bright="54000" contrast="51000"/>
          </a:blip>
          <a:stretch>
            <a:fillRect/>
          </a:stretch>
        </p:blipFill>
        <p:spPr>
          <a:xfrm>
            <a:off x="-612576" y="0"/>
            <a:ext cx="10274158" cy="6858000"/>
          </a:xfrm>
          <a:prstGeom prst="rect">
            <a:avLst/>
          </a:prstGeom>
        </p:spPr>
      </p:pic>
      <p:sp>
        <p:nvSpPr>
          <p:cNvPr id="2" name="Titel 1"/>
          <p:cNvSpPr>
            <a:spLocks noGrp="1"/>
          </p:cNvSpPr>
          <p:nvPr>
            <p:ph type="title"/>
          </p:nvPr>
        </p:nvSpPr>
        <p:spPr/>
        <p:txBody>
          <a:bodyPr/>
          <a:lstStyle/>
          <a:p>
            <a:r>
              <a:rPr lang="de-DE" dirty="0" smtClean="0"/>
              <a:t>Pathogenese</a:t>
            </a:r>
            <a:endParaRPr lang="de-DE" dirty="0"/>
          </a:p>
        </p:txBody>
      </p:sp>
      <p:pic>
        <p:nvPicPr>
          <p:cNvPr id="7" name="Inhaltsplatzhalter 6" descr="speise12.jpg"/>
          <p:cNvPicPr>
            <a:picLocks noGrp="1" noChangeAspect="1"/>
          </p:cNvPicPr>
          <p:nvPr>
            <p:ph idx="1"/>
          </p:nvPr>
        </p:nvPicPr>
        <p:blipFill>
          <a:blip r:embed="rId3" cstate="print"/>
          <a:stretch>
            <a:fillRect/>
          </a:stretch>
        </p:blipFill>
        <p:spPr>
          <a:xfrm>
            <a:off x="-252536" y="2708920"/>
            <a:ext cx="5112568" cy="3932745"/>
          </a:xfrm>
        </p:spPr>
      </p:pic>
      <p:sp>
        <p:nvSpPr>
          <p:cNvPr id="4" name="Rechteckige Legende 3"/>
          <p:cNvSpPr/>
          <p:nvPr/>
        </p:nvSpPr>
        <p:spPr>
          <a:xfrm>
            <a:off x="683568" y="1844824"/>
            <a:ext cx="3096344" cy="648072"/>
          </a:xfrm>
          <a:prstGeom prst="wedgeRectCallout">
            <a:avLst>
              <a:gd name="adj1" fmla="val 66011"/>
              <a:gd name="adj2" fmla="val -121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lumMod val="95000"/>
                    <a:lumOff val="5000"/>
                  </a:schemeClr>
                </a:solidFill>
              </a:rPr>
              <a:t>Peptisches Ulcus der Speiseröhre</a:t>
            </a:r>
            <a:endParaRPr lang="de-DE" b="1" dirty="0">
              <a:solidFill>
                <a:schemeClr val="tx1">
                  <a:lumMod val="95000"/>
                  <a:lumOff val="5000"/>
                </a:schemeClr>
              </a:solidFill>
            </a:endParaRPr>
          </a:p>
        </p:txBody>
      </p:sp>
      <p:sp>
        <p:nvSpPr>
          <p:cNvPr id="5" name="Abgerundetes Rechteck 4"/>
          <p:cNvSpPr/>
          <p:nvPr/>
        </p:nvSpPr>
        <p:spPr>
          <a:xfrm>
            <a:off x="5111552" y="3573016"/>
            <a:ext cx="403244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ständige Entzündung der Speiseröhre bei der </a:t>
            </a:r>
            <a:r>
              <a:rPr lang="de-DE" dirty="0" err="1" smtClean="0"/>
              <a:t>Refluxösophagitis</a:t>
            </a:r>
            <a:r>
              <a:rPr lang="de-DE" dirty="0" smtClean="0"/>
              <a:t> führt zu Ulzerationen</a:t>
            </a:r>
            <a:endParaRPr lang="de-DE"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krankenhaus-klinik-100~_v-image512_-6a0b0d9618fb94fd9ee05a84a1099a13ec9d3321.jpg"/>
          <p:cNvPicPr>
            <a:picLocks noGrp="1" noChangeAspect="1"/>
          </p:cNvPicPr>
          <p:nvPr>
            <p:ph idx="1"/>
          </p:nvPr>
        </p:nvPicPr>
        <p:blipFill>
          <a:blip r:embed="rId2" cstate="print">
            <a:lum bright="55000" contrast="6000"/>
          </a:blip>
          <a:stretch>
            <a:fillRect/>
          </a:stretch>
        </p:blipFill>
        <p:spPr>
          <a:xfrm>
            <a:off x="-2916832" y="0"/>
            <a:ext cx="12417380" cy="6984776"/>
          </a:xfrm>
        </p:spPr>
      </p:pic>
      <p:sp>
        <p:nvSpPr>
          <p:cNvPr id="2" name="Titel 1"/>
          <p:cNvSpPr>
            <a:spLocks noGrp="1"/>
          </p:cNvSpPr>
          <p:nvPr>
            <p:ph type="title"/>
          </p:nvPr>
        </p:nvSpPr>
        <p:spPr>
          <a:solidFill>
            <a:schemeClr val="bg1"/>
          </a:solidFill>
        </p:spPr>
        <p:txBody>
          <a:bodyPr/>
          <a:lstStyle/>
          <a:p>
            <a:r>
              <a:rPr lang="de-DE" dirty="0" smtClean="0"/>
              <a:t>Diagnose</a:t>
            </a:r>
            <a:endParaRPr lang="de-DE" dirty="0"/>
          </a:p>
        </p:txBody>
      </p:sp>
      <p:sp>
        <p:nvSpPr>
          <p:cNvPr id="7" name="Abgerundetes Rechteck 6"/>
          <p:cNvSpPr/>
          <p:nvPr/>
        </p:nvSpPr>
        <p:spPr>
          <a:xfrm>
            <a:off x="2123728" y="1628800"/>
            <a:ext cx="4104456" cy="115212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Gastroskopie/</a:t>
            </a:r>
            <a:r>
              <a:rPr lang="de-DE" dirty="0" err="1" smtClean="0"/>
              <a:t>Gastrojejunoskopie</a:t>
            </a:r>
            <a:endParaRPr lang="de-DE" dirty="0"/>
          </a:p>
        </p:txBody>
      </p:sp>
      <p:sp>
        <p:nvSpPr>
          <p:cNvPr id="8" name="Abgerundetes Rechteck 7"/>
          <p:cNvSpPr/>
          <p:nvPr/>
        </p:nvSpPr>
        <p:spPr>
          <a:xfrm>
            <a:off x="2555776" y="3068960"/>
            <a:ext cx="3384376" cy="15841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Während der Untersuchung können Proben für die histologische Untersuchung genommen werden </a:t>
            </a:r>
            <a:endParaRPr lang="de-DE" dirty="0"/>
          </a:p>
        </p:txBody>
      </p:sp>
      <p:sp>
        <p:nvSpPr>
          <p:cNvPr id="9" name="Abgerundetes Rechteck 8"/>
          <p:cNvSpPr/>
          <p:nvPr/>
        </p:nvSpPr>
        <p:spPr>
          <a:xfrm>
            <a:off x="2987824" y="5157192"/>
            <a:ext cx="2426568" cy="144016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Blutungen können unterspritzt oder </a:t>
            </a:r>
            <a:r>
              <a:rPr lang="de-DE" dirty="0" err="1" smtClean="0"/>
              <a:t>geclipt</a:t>
            </a:r>
            <a:r>
              <a:rPr lang="de-DE" dirty="0" smtClean="0"/>
              <a:t> werden</a:t>
            </a:r>
            <a:endParaRPr lang="de-DE" dirty="0"/>
          </a:p>
        </p:txBody>
      </p:sp>
      <p:pic>
        <p:nvPicPr>
          <p:cNvPr id="10" name="Grafik 9" descr="Endoskopieturm-696816d2.jpg"/>
          <p:cNvPicPr>
            <a:picLocks noChangeAspect="1"/>
          </p:cNvPicPr>
          <p:nvPr/>
        </p:nvPicPr>
        <p:blipFill>
          <a:blip r:embed="rId3" cstate="print"/>
          <a:stretch>
            <a:fillRect/>
          </a:stretch>
        </p:blipFill>
        <p:spPr>
          <a:xfrm>
            <a:off x="6516216" y="2276872"/>
            <a:ext cx="2364854" cy="4020252"/>
          </a:xfrm>
          <a:prstGeom prst="rect">
            <a:avLst/>
          </a:prstGeom>
        </p:spPr>
      </p:pic>
      <p:pic>
        <p:nvPicPr>
          <p:cNvPr id="11" name="Grafik 10" descr="endoskopie.jpg"/>
          <p:cNvPicPr>
            <a:picLocks noChangeAspect="1"/>
          </p:cNvPicPr>
          <p:nvPr/>
        </p:nvPicPr>
        <p:blipFill>
          <a:blip r:embed="rId4" cstate="print"/>
          <a:stretch>
            <a:fillRect/>
          </a:stretch>
        </p:blipFill>
        <p:spPr>
          <a:xfrm>
            <a:off x="-468560" y="2996952"/>
            <a:ext cx="2870860" cy="3455665"/>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5" descr="krankenhaus-klinik-100~_v-image512_-6a0b0d9618fb94fd9ee05a84a1099a13ec9d3321.jpg"/>
          <p:cNvPicPr>
            <a:picLocks noChangeAspect="1"/>
          </p:cNvPicPr>
          <p:nvPr/>
        </p:nvPicPr>
        <p:blipFill>
          <a:blip r:embed="rId2" cstate="print">
            <a:lum bright="55000" contrast="6000"/>
          </a:blip>
          <a:stretch>
            <a:fillRect/>
          </a:stretch>
        </p:blipFill>
        <p:spPr>
          <a:xfrm>
            <a:off x="-2916832" y="0"/>
            <a:ext cx="12417380" cy="6984776"/>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magen37.jpg"/>
          <p:cNvPicPr>
            <a:picLocks noGrp="1" noChangeAspect="1"/>
          </p:cNvPicPr>
          <p:nvPr>
            <p:ph idx="1"/>
          </p:nvPr>
        </p:nvPicPr>
        <p:blipFill>
          <a:blip r:embed="rId3" cstate="print"/>
          <a:stretch>
            <a:fillRect/>
          </a:stretch>
        </p:blipFill>
        <p:spPr>
          <a:xfrm>
            <a:off x="251520" y="188640"/>
            <a:ext cx="4590628" cy="3754351"/>
          </a:xfrm>
        </p:spPr>
      </p:pic>
      <p:pic>
        <p:nvPicPr>
          <p:cNvPr id="6" name="Grafik 5" descr="magen38.jpg"/>
          <p:cNvPicPr>
            <a:picLocks noChangeAspect="1"/>
          </p:cNvPicPr>
          <p:nvPr/>
        </p:nvPicPr>
        <p:blipFill>
          <a:blip r:embed="rId4" cstate="print"/>
          <a:stretch>
            <a:fillRect/>
          </a:stretch>
        </p:blipFill>
        <p:spPr>
          <a:xfrm>
            <a:off x="4211960" y="2847119"/>
            <a:ext cx="4932040" cy="4010881"/>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5" descr="krankenhaus-klinik-100~_v-image512_-6a0b0d9618fb94fd9ee05a84a1099a13ec9d3321.jpg"/>
          <p:cNvPicPr>
            <a:picLocks noChangeAspect="1"/>
          </p:cNvPicPr>
          <p:nvPr/>
        </p:nvPicPr>
        <p:blipFill>
          <a:blip r:embed="rId2" cstate="print">
            <a:lum bright="55000" contrast="6000"/>
          </a:blip>
          <a:stretch>
            <a:fillRect/>
          </a:stretch>
        </p:blipFill>
        <p:spPr>
          <a:xfrm>
            <a:off x="-2916832" y="0"/>
            <a:ext cx="12417380" cy="6984776"/>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magen41.jpg"/>
          <p:cNvPicPr>
            <a:picLocks noGrp="1" noChangeAspect="1"/>
          </p:cNvPicPr>
          <p:nvPr>
            <p:ph idx="1"/>
          </p:nvPr>
        </p:nvPicPr>
        <p:blipFill>
          <a:blip r:embed="rId3" cstate="print"/>
          <a:stretch>
            <a:fillRect/>
          </a:stretch>
        </p:blipFill>
        <p:spPr>
          <a:xfrm>
            <a:off x="0" y="0"/>
            <a:ext cx="4965039" cy="3960440"/>
          </a:xfrm>
        </p:spPr>
      </p:pic>
      <p:pic>
        <p:nvPicPr>
          <p:cNvPr id="6" name="Grafik 5" descr="magen42.jpg"/>
          <p:cNvPicPr>
            <a:picLocks noChangeAspect="1"/>
          </p:cNvPicPr>
          <p:nvPr/>
        </p:nvPicPr>
        <p:blipFill>
          <a:blip r:embed="rId4" cstate="print"/>
          <a:stretch>
            <a:fillRect/>
          </a:stretch>
        </p:blipFill>
        <p:spPr>
          <a:xfrm>
            <a:off x="3995936" y="2922417"/>
            <a:ext cx="5001874" cy="3935583"/>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5" descr="krankenhaus-klinik-100~_v-image512_-6a0b0d9618fb94fd9ee05a84a1099a13ec9d3321.jpg"/>
          <p:cNvPicPr>
            <a:picLocks noChangeAspect="1"/>
          </p:cNvPicPr>
          <p:nvPr/>
        </p:nvPicPr>
        <p:blipFill>
          <a:blip r:embed="rId2" cstate="print">
            <a:lum bright="55000" contrast="6000"/>
          </a:blip>
          <a:stretch>
            <a:fillRect/>
          </a:stretch>
        </p:blipFill>
        <p:spPr>
          <a:xfrm>
            <a:off x="-2916832" y="0"/>
            <a:ext cx="12417380" cy="6984776"/>
          </a:xfrm>
          <a:prstGeom prst="rect">
            <a:avLst/>
          </a:prstGeom>
        </p:spPr>
      </p:pic>
      <p:sp>
        <p:nvSpPr>
          <p:cNvPr id="2" name="Titel 1"/>
          <p:cNvSpPr>
            <a:spLocks noGrp="1"/>
          </p:cNvSpPr>
          <p:nvPr>
            <p:ph type="title"/>
          </p:nvPr>
        </p:nvSpPr>
        <p:spPr/>
        <p:txBody>
          <a:bodyPr/>
          <a:lstStyle/>
          <a:p>
            <a:endParaRPr lang="de-DE"/>
          </a:p>
        </p:txBody>
      </p:sp>
      <p:pic>
        <p:nvPicPr>
          <p:cNvPr id="8" name="Grafik 7" descr="magen39.jpg"/>
          <p:cNvPicPr>
            <a:picLocks noChangeAspect="1"/>
          </p:cNvPicPr>
          <p:nvPr/>
        </p:nvPicPr>
        <p:blipFill>
          <a:blip r:embed="rId3" cstate="print"/>
          <a:stretch>
            <a:fillRect/>
          </a:stretch>
        </p:blipFill>
        <p:spPr>
          <a:xfrm>
            <a:off x="-756592" y="-1"/>
            <a:ext cx="5832648" cy="4770111"/>
          </a:xfrm>
          <a:prstGeom prst="rect">
            <a:avLst/>
          </a:prstGeom>
        </p:spPr>
      </p:pic>
      <p:pic>
        <p:nvPicPr>
          <p:cNvPr id="7" name="Inhaltsplatzhalter 6" descr="magen40.jpg"/>
          <p:cNvPicPr>
            <a:picLocks noGrp="1" noChangeAspect="1"/>
          </p:cNvPicPr>
          <p:nvPr>
            <p:ph idx="1"/>
          </p:nvPr>
        </p:nvPicPr>
        <p:blipFill>
          <a:blip r:embed="rId4" cstate="print"/>
          <a:stretch>
            <a:fillRect/>
          </a:stretch>
        </p:blipFill>
        <p:spPr>
          <a:xfrm>
            <a:off x="3923928" y="2348880"/>
            <a:ext cx="5964037" cy="4896544"/>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5" descr="krankenhaus-klinik-100~_v-image512_-6a0b0d9618fb94fd9ee05a84a1099a13ec9d3321.jpg"/>
          <p:cNvPicPr>
            <a:picLocks noChangeAspect="1"/>
          </p:cNvPicPr>
          <p:nvPr/>
        </p:nvPicPr>
        <p:blipFill>
          <a:blip r:embed="rId2" cstate="print">
            <a:lum bright="55000" contrast="6000"/>
          </a:blip>
          <a:stretch>
            <a:fillRect/>
          </a:stretch>
        </p:blipFill>
        <p:spPr>
          <a:xfrm>
            <a:off x="-2916832" y="0"/>
            <a:ext cx="12417380" cy="6984776"/>
          </a:xfrm>
          <a:prstGeom prst="rect">
            <a:avLst/>
          </a:prstGeom>
        </p:spPr>
      </p:pic>
      <p:sp>
        <p:nvSpPr>
          <p:cNvPr id="2" name="Titel 1"/>
          <p:cNvSpPr>
            <a:spLocks noGrp="1"/>
          </p:cNvSpPr>
          <p:nvPr>
            <p:ph type="title"/>
          </p:nvPr>
        </p:nvSpPr>
        <p:spPr/>
        <p:txBody>
          <a:bodyPr/>
          <a:lstStyle/>
          <a:p>
            <a:r>
              <a:rPr lang="de-DE" dirty="0" smtClean="0"/>
              <a:t>Diagnose</a:t>
            </a:r>
            <a:endParaRPr lang="de-DE" dirty="0"/>
          </a:p>
        </p:txBody>
      </p:sp>
      <p:sp>
        <p:nvSpPr>
          <p:cNvPr id="3" name="Inhaltsplatzhalter 2"/>
          <p:cNvSpPr>
            <a:spLocks noGrp="1"/>
          </p:cNvSpPr>
          <p:nvPr>
            <p:ph idx="1"/>
          </p:nvPr>
        </p:nvSpPr>
        <p:spPr/>
        <p:txBody>
          <a:bodyPr/>
          <a:lstStyle/>
          <a:p>
            <a:endParaRPr lang="de-DE" dirty="0"/>
          </a:p>
        </p:txBody>
      </p:sp>
      <p:sp>
        <p:nvSpPr>
          <p:cNvPr id="4" name="Diagonal liegende Ecken des Rechtecks abrunden 3"/>
          <p:cNvSpPr/>
          <p:nvPr/>
        </p:nvSpPr>
        <p:spPr>
          <a:xfrm>
            <a:off x="1475656" y="1916832"/>
            <a:ext cx="5904656" cy="2520280"/>
          </a:xfrm>
          <a:prstGeom prst="round2Diag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Weitere Bildgebende Verfahren wie z.B. Röntgen oder CT-Abdomen werden heute kaum noch zur Diagnosefindung eingesetzt</a:t>
            </a:r>
          </a:p>
          <a:p>
            <a:pPr algn="ct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5" descr="krankenhaus-klinik-100~_v-image512_-6a0b0d9618fb94fd9ee05a84a1099a13ec9d3321.jpg"/>
          <p:cNvPicPr>
            <a:picLocks noChangeAspect="1"/>
          </p:cNvPicPr>
          <p:nvPr/>
        </p:nvPicPr>
        <p:blipFill>
          <a:blip r:embed="rId2" cstate="print">
            <a:lum bright="55000" contrast="6000"/>
          </a:blip>
          <a:stretch>
            <a:fillRect/>
          </a:stretch>
        </p:blipFill>
        <p:spPr>
          <a:xfrm>
            <a:off x="-2916832" y="0"/>
            <a:ext cx="12417380" cy="6984776"/>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magen43.jpg"/>
          <p:cNvPicPr>
            <a:picLocks noGrp="1" noChangeAspect="1"/>
          </p:cNvPicPr>
          <p:nvPr>
            <p:ph idx="1"/>
          </p:nvPr>
        </p:nvPicPr>
        <p:blipFill>
          <a:blip r:embed="rId3" cstate="print"/>
          <a:stretch>
            <a:fillRect/>
          </a:stretch>
        </p:blipFill>
        <p:spPr>
          <a:xfrm>
            <a:off x="2267744" y="-242074"/>
            <a:ext cx="4608512" cy="750675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mini-bahre.jpg"/>
          <p:cNvPicPr>
            <a:picLocks noGrp="1" noChangeAspect="1"/>
          </p:cNvPicPr>
          <p:nvPr>
            <p:ph idx="1"/>
          </p:nvPr>
        </p:nvPicPr>
        <p:blipFill>
          <a:blip r:embed="rId2" cstate="print">
            <a:lum bright="14000"/>
          </a:blip>
          <a:stretch>
            <a:fillRect/>
          </a:stretch>
        </p:blipFill>
        <p:spPr>
          <a:xfrm>
            <a:off x="-179722" y="332656"/>
            <a:ext cx="9323722" cy="5832648"/>
          </a:xfrm>
        </p:spPr>
      </p:pic>
      <p:sp>
        <p:nvSpPr>
          <p:cNvPr id="2" name="Titel 1"/>
          <p:cNvSpPr>
            <a:spLocks noGrp="1"/>
          </p:cNvSpPr>
          <p:nvPr>
            <p:ph type="title"/>
          </p:nvPr>
        </p:nvSpPr>
        <p:spPr/>
        <p:txBody>
          <a:bodyPr/>
          <a:lstStyle/>
          <a:p>
            <a:r>
              <a:rPr lang="de-DE" dirty="0" smtClean="0"/>
              <a:t>Komplikationen</a:t>
            </a:r>
            <a:endParaRPr lang="de-DE" dirty="0"/>
          </a:p>
        </p:txBody>
      </p:sp>
      <p:sp>
        <p:nvSpPr>
          <p:cNvPr id="6" name="Diagonal liegende Ecken des Rechtecks schneiden 5"/>
          <p:cNvSpPr/>
          <p:nvPr/>
        </p:nvSpPr>
        <p:spPr>
          <a:xfrm>
            <a:off x="3131840" y="2708920"/>
            <a:ext cx="2304256" cy="1368152"/>
          </a:xfrm>
          <a:prstGeom prst="snip2DiagRect">
            <a:avLst>
              <a:gd name="adj1" fmla="val 0"/>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Blutungen aus dem Ulkus</a:t>
            </a:r>
            <a:endParaRPr lang="de-DE" dirty="0"/>
          </a:p>
        </p:txBody>
      </p:sp>
      <p:sp>
        <p:nvSpPr>
          <p:cNvPr id="9" name="Rechteck 8"/>
          <p:cNvSpPr/>
          <p:nvPr/>
        </p:nvSpPr>
        <p:spPr>
          <a:xfrm>
            <a:off x="1187624" y="4221088"/>
            <a:ext cx="165618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Pylorusstenose</a:t>
            </a:r>
            <a:endParaRPr lang="de-DE" dirty="0"/>
          </a:p>
        </p:txBody>
      </p:sp>
      <p:sp>
        <p:nvSpPr>
          <p:cNvPr id="10" name="Rechteck 9"/>
          <p:cNvSpPr/>
          <p:nvPr/>
        </p:nvSpPr>
        <p:spPr>
          <a:xfrm>
            <a:off x="5652120" y="1340768"/>
            <a:ext cx="252028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Penetration/Perforation</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15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par>
                          <p:cTn id="16" fill="hold">
                            <p:stCondLst>
                              <p:cond delay="3500"/>
                            </p:stCondLst>
                            <p:childTnLst>
                              <p:par>
                                <p:cTn id="17" presetID="55" presetClass="entr" presetSubtype="0" fill="hold" grpId="0" nodeType="afterEffect">
                                  <p:stCondLst>
                                    <p:cond delay="150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mini-bahre.jpg"/>
          <p:cNvPicPr>
            <a:picLocks noChangeAspect="1"/>
          </p:cNvPicPr>
          <p:nvPr/>
        </p:nvPicPr>
        <p:blipFill>
          <a:blip r:embed="rId2" cstate="print">
            <a:lum bright="14000"/>
          </a:blip>
          <a:stretch>
            <a:fillRect/>
          </a:stretch>
        </p:blipFill>
        <p:spPr>
          <a:xfrm>
            <a:off x="-179722" y="332656"/>
            <a:ext cx="9323722" cy="5832648"/>
          </a:xfrm>
          <a:prstGeom prst="rect">
            <a:avLst/>
          </a:prstGeom>
        </p:spPr>
      </p:pic>
      <p:sp>
        <p:nvSpPr>
          <p:cNvPr id="2" name="Titel 1"/>
          <p:cNvSpPr>
            <a:spLocks noGrp="1"/>
          </p:cNvSpPr>
          <p:nvPr>
            <p:ph type="title"/>
          </p:nvPr>
        </p:nvSpPr>
        <p:spPr/>
        <p:txBody>
          <a:bodyPr/>
          <a:lstStyle/>
          <a:p>
            <a:r>
              <a:rPr lang="de-DE" dirty="0" smtClean="0"/>
              <a:t>Blutungen</a:t>
            </a:r>
            <a:endParaRPr lang="de-DE" dirty="0"/>
          </a:p>
        </p:txBody>
      </p:sp>
      <p:pic>
        <p:nvPicPr>
          <p:cNvPr id="8" name="Inhaltsplatzhalter 7" descr="magen39.jpg"/>
          <p:cNvPicPr>
            <a:picLocks noGrp="1" noChangeAspect="1"/>
          </p:cNvPicPr>
          <p:nvPr>
            <p:ph idx="1"/>
          </p:nvPr>
        </p:nvPicPr>
        <p:blipFill>
          <a:blip r:embed="rId3" cstate="print"/>
          <a:stretch>
            <a:fillRect/>
          </a:stretch>
        </p:blipFill>
        <p:spPr>
          <a:xfrm>
            <a:off x="4271887" y="1412776"/>
            <a:ext cx="5106766" cy="4176464"/>
          </a:xfrm>
        </p:spPr>
      </p:pic>
      <p:sp>
        <p:nvSpPr>
          <p:cNvPr id="6" name="Abgerundetes Rechteck 5"/>
          <p:cNvSpPr/>
          <p:nvPr/>
        </p:nvSpPr>
        <p:spPr>
          <a:xfrm>
            <a:off x="0" y="1772816"/>
            <a:ext cx="435597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Etwa 10% der </a:t>
            </a:r>
            <a:r>
              <a:rPr lang="de-DE" dirty="0" err="1" smtClean="0"/>
              <a:t>Ulkuspatienten</a:t>
            </a:r>
            <a:endParaRPr lang="de-DE" dirty="0"/>
          </a:p>
        </p:txBody>
      </p:sp>
      <p:sp>
        <p:nvSpPr>
          <p:cNvPr id="7" name="Abgerundetes Rechteck 6"/>
          <p:cNvSpPr/>
          <p:nvPr/>
        </p:nvSpPr>
        <p:spPr>
          <a:xfrm>
            <a:off x="0" y="2852936"/>
            <a:ext cx="435597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Blutung kann gering oder massiv auftreten</a:t>
            </a:r>
            <a:endParaRPr lang="de-DE" dirty="0"/>
          </a:p>
        </p:txBody>
      </p:sp>
      <p:sp>
        <p:nvSpPr>
          <p:cNvPr id="9" name="Abgerundetes Rechteck 8"/>
          <p:cNvSpPr/>
          <p:nvPr/>
        </p:nvSpPr>
        <p:spPr>
          <a:xfrm>
            <a:off x="0" y="4005064"/>
            <a:ext cx="435597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Weniger massive Blutungen fallen meistens Tage später durch Teerstuhl auf</a:t>
            </a:r>
            <a:endParaRPr lang="de-DE"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55" presetClass="entr" presetSubtype="0" fill="hold" grpId="0" nodeType="afterEffect">
                                  <p:stCondLst>
                                    <p:cond delay="1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par>
                          <p:cTn id="21" fill="hold">
                            <p:stCondLst>
                              <p:cond delay="3500"/>
                            </p:stCondLst>
                            <p:childTnLst>
                              <p:par>
                                <p:cTn id="22" presetID="55" presetClass="entr" presetSubtype="0" fill="hold" grpId="0" nodeType="afterEffect">
                                  <p:stCondLst>
                                    <p:cond delay="150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mini-bahre.jpg"/>
          <p:cNvPicPr>
            <a:picLocks noChangeAspect="1"/>
          </p:cNvPicPr>
          <p:nvPr/>
        </p:nvPicPr>
        <p:blipFill>
          <a:blip r:embed="rId2" cstate="print">
            <a:lum bright="14000"/>
          </a:blip>
          <a:stretch>
            <a:fillRect/>
          </a:stretch>
        </p:blipFill>
        <p:spPr>
          <a:xfrm>
            <a:off x="-179722" y="332656"/>
            <a:ext cx="9323722" cy="5832648"/>
          </a:xfrm>
          <a:prstGeom prst="rect">
            <a:avLst/>
          </a:prstGeom>
        </p:spPr>
      </p:pic>
      <p:sp>
        <p:nvSpPr>
          <p:cNvPr id="2" name="Titel 1"/>
          <p:cNvSpPr>
            <a:spLocks noGrp="1"/>
          </p:cNvSpPr>
          <p:nvPr>
            <p:ph type="title"/>
          </p:nvPr>
        </p:nvSpPr>
        <p:spPr/>
        <p:txBody>
          <a:bodyPr/>
          <a:lstStyle/>
          <a:p>
            <a:r>
              <a:rPr lang="de-DE" dirty="0" smtClean="0"/>
              <a:t>Blutungen</a:t>
            </a:r>
            <a:endParaRPr lang="de-DE" dirty="0"/>
          </a:p>
        </p:txBody>
      </p:sp>
      <p:pic>
        <p:nvPicPr>
          <p:cNvPr id="8" name="Inhaltsplatzhalter 7" descr="magen39.jpg"/>
          <p:cNvPicPr>
            <a:picLocks noGrp="1" noChangeAspect="1"/>
          </p:cNvPicPr>
          <p:nvPr>
            <p:ph idx="1"/>
          </p:nvPr>
        </p:nvPicPr>
        <p:blipFill>
          <a:blip r:embed="rId3" cstate="print"/>
          <a:stretch>
            <a:fillRect/>
          </a:stretch>
        </p:blipFill>
        <p:spPr>
          <a:xfrm>
            <a:off x="4271887" y="1412776"/>
            <a:ext cx="5106766" cy="4176464"/>
          </a:xfrm>
        </p:spPr>
      </p:pic>
      <p:sp>
        <p:nvSpPr>
          <p:cNvPr id="6" name="Abgerundetes Rechteck 5"/>
          <p:cNvSpPr/>
          <p:nvPr/>
        </p:nvSpPr>
        <p:spPr>
          <a:xfrm>
            <a:off x="0" y="1484784"/>
            <a:ext cx="435597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Kommt der rote Blutfarbstoff mit der Salzsäure des Magens in Kontakt, entsteht aus dem Hämoglobin das schwarze Hämatin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mini-bahre.jpg"/>
          <p:cNvPicPr>
            <a:picLocks noChangeAspect="1"/>
          </p:cNvPicPr>
          <p:nvPr/>
        </p:nvPicPr>
        <p:blipFill>
          <a:blip r:embed="rId2" cstate="print">
            <a:lum bright="14000"/>
          </a:blip>
          <a:stretch>
            <a:fillRect/>
          </a:stretch>
        </p:blipFill>
        <p:spPr>
          <a:xfrm>
            <a:off x="-179722" y="332656"/>
            <a:ext cx="9323722" cy="5832648"/>
          </a:xfrm>
          <a:prstGeom prst="rect">
            <a:avLst/>
          </a:prstGeom>
        </p:spPr>
      </p:pic>
      <p:sp>
        <p:nvSpPr>
          <p:cNvPr id="2" name="Titel 1"/>
          <p:cNvSpPr>
            <a:spLocks noGrp="1"/>
          </p:cNvSpPr>
          <p:nvPr>
            <p:ph type="title"/>
          </p:nvPr>
        </p:nvSpPr>
        <p:spPr/>
        <p:txBody>
          <a:bodyPr/>
          <a:lstStyle/>
          <a:p>
            <a:r>
              <a:rPr lang="de-DE" dirty="0" smtClean="0"/>
              <a:t>Blutungen</a:t>
            </a:r>
            <a:endParaRPr lang="de-DE" dirty="0"/>
          </a:p>
        </p:txBody>
      </p:sp>
      <p:pic>
        <p:nvPicPr>
          <p:cNvPr id="8" name="Inhaltsplatzhalter 7" descr="magen39.jpg"/>
          <p:cNvPicPr>
            <a:picLocks noGrp="1" noChangeAspect="1"/>
          </p:cNvPicPr>
          <p:nvPr>
            <p:ph idx="1"/>
          </p:nvPr>
        </p:nvPicPr>
        <p:blipFill>
          <a:blip r:embed="rId3" cstate="print"/>
          <a:stretch>
            <a:fillRect/>
          </a:stretch>
        </p:blipFill>
        <p:spPr>
          <a:xfrm>
            <a:off x="4271887" y="1412776"/>
            <a:ext cx="5106766" cy="4176464"/>
          </a:xfrm>
        </p:spPr>
      </p:pic>
      <p:sp>
        <p:nvSpPr>
          <p:cNvPr id="6" name="Abgerundetes Rechteck 5"/>
          <p:cNvSpPr/>
          <p:nvPr/>
        </p:nvSpPr>
        <p:spPr>
          <a:xfrm>
            <a:off x="0" y="1412776"/>
            <a:ext cx="4355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Hat der Patient eine massive Blutung sind die Symptome :</a:t>
            </a:r>
            <a:endParaRPr lang="de-DE" dirty="0"/>
          </a:p>
        </p:txBody>
      </p:sp>
      <p:sp>
        <p:nvSpPr>
          <p:cNvPr id="7" name="Abgerundetes Rechteck 6"/>
          <p:cNvSpPr/>
          <p:nvPr/>
        </p:nvSpPr>
        <p:spPr>
          <a:xfrm>
            <a:off x="323528" y="2492896"/>
            <a:ext cx="367240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Schocksymptomatik</a:t>
            </a:r>
            <a:endParaRPr lang="de-DE" dirty="0"/>
          </a:p>
        </p:txBody>
      </p:sp>
      <p:sp>
        <p:nvSpPr>
          <p:cNvPr id="9" name="Abgerundetes Rechteck 8"/>
          <p:cNvSpPr/>
          <p:nvPr/>
        </p:nvSpPr>
        <p:spPr>
          <a:xfrm>
            <a:off x="395536" y="3573016"/>
            <a:ext cx="33843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Blutiges erbrechen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speise10.jpg"/>
          <p:cNvPicPr>
            <a:picLocks noChangeAspect="1"/>
          </p:cNvPicPr>
          <p:nvPr/>
        </p:nvPicPr>
        <p:blipFill>
          <a:blip r:embed="rId2" cstate="print">
            <a:lum bright="54000" contrast="51000"/>
          </a:blip>
          <a:stretch>
            <a:fillRect/>
          </a:stretch>
        </p:blipFill>
        <p:spPr>
          <a:xfrm>
            <a:off x="-565079" y="0"/>
            <a:ext cx="10274158" cy="6858000"/>
          </a:xfrm>
          <a:prstGeom prst="rect">
            <a:avLst/>
          </a:prstGeom>
        </p:spPr>
      </p:pic>
      <p:sp>
        <p:nvSpPr>
          <p:cNvPr id="2" name="Titel 1"/>
          <p:cNvSpPr>
            <a:spLocks noGrp="1"/>
          </p:cNvSpPr>
          <p:nvPr>
            <p:ph type="title"/>
          </p:nvPr>
        </p:nvSpPr>
        <p:spPr/>
        <p:txBody>
          <a:bodyPr/>
          <a:lstStyle/>
          <a:p>
            <a:r>
              <a:rPr lang="de-DE" dirty="0" smtClean="0"/>
              <a:t>Pathogenese</a:t>
            </a:r>
            <a:endParaRPr lang="de-DE" dirty="0"/>
          </a:p>
        </p:txBody>
      </p:sp>
      <p:pic>
        <p:nvPicPr>
          <p:cNvPr id="8" name="Inhaltsplatzhalter 7" descr="speise11.jpg"/>
          <p:cNvPicPr>
            <a:picLocks noGrp="1" noChangeAspect="1"/>
          </p:cNvPicPr>
          <p:nvPr>
            <p:ph idx="1"/>
          </p:nvPr>
        </p:nvPicPr>
        <p:blipFill>
          <a:blip r:embed="rId3" cstate="print">
            <a:lum bright="-1000" contrast="18000"/>
          </a:blip>
          <a:stretch>
            <a:fillRect/>
          </a:stretch>
        </p:blipFill>
        <p:spPr>
          <a:xfrm>
            <a:off x="4788024" y="1628800"/>
            <a:ext cx="4508692" cy="3869960"/>
          </a:xfrm>
        </p:spPr>
      </p:pic>
      <p:sp>
        <p:nvSpPr>
          <p:cNvPr id="4" name="Rechteckige Legende 3"/>
          <p:cNvSpPr/>
          <p:nvPr/>
        </p:nvSpPr>
        <p:spPr>
          <a:xfrm>
            <a:off x="899592" y="1772816"/>
            <a:ext cx="2520280" cy="648072"/>
          </a:xfrm>
          <a:prstGeom prst="wedgeRectCallout">
            <a:avLst>
              <a:gd name="adj1" fmla="val 53525"/>
              <a:gd name="adj2" fmla="val -1064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solidFill>
                  <a:schemeClr val="tx1">
                    <a:lumMod val="95000"/>
                    <a:lumOff val="5000"/>
                  </a:schemeClr>
                </a:solidFill>
              </a:rPr>
              <a:t>Soorösophagitis</a:t>
            </a:r>
            <a:endParaRPr lang="de-DE" b="1" dirty="0">
              <a:solidFill>
                <a:schemeClr val="tx1">
                  <a:lumMod val="95000"/>
                  <a:lumOff val="5000"/>
                </a:schemeClr>
              </a:solidFill>
            </a:endParaRPr>
          </a:p>
        </p:txBody>
      </p:sp>
      <p:sp>
        <p:nvSpPr>
          <p:cNvPr id="5" name="Abgerundetes Rechteck 4"/>
          <p:cNvSpPr/>
          <p:nvPr/>
        </p:nvSpPr>
        <p:spPr>
          <a:xfrm>
            <a:off x="0" y="2924944"/>
            <a:ext cx="4104456"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Soor ist eine Pilzerkrankung. Der Soorpilz (Candida albicans) kann eine </a:t>
            </a:r>
            <a:r>
              <a:rPr lang="de-DE" dirty="0" err="1" smtClean="0"/>
              <a:t>Ösophagitis</a:t>
            </a:r>
            <a:r>
              <a:rPr lang="de-DE" dirty="0" smtClean="0"/>
              <a:t> hervorrufen. Nicht selten kommt er aus dem Mund und Rachenbereich.</a:t>
            </a:r>
            <a:endParaRPr lang="de-DE" dirty="0"/>
          </a:p>
        </p:txBody>
      </p:sp>
      <p:sp>
        <p:nvSpPr>
          <p:cNvPr id="6" name="Abgerundetes Rechteck 5"/>
          <p:cNvSpPr/>
          <p:nvPr/>
        </p:nvSpPr>
        <p:spPr>
          <a:xfrm>
            <a:off x="323528" y="4941168"/>
            <a:ext cx="3744416"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Tritt vorwiegend bei Patienten mit schweren Allgemeinerkrankungen auf.</a:t>
            </a:r>
            <a:endParaRPr lang="de-DE"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5"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500"/>
                            </p:stCondLst>
                            <p:childTnLst>
                              <p:par>
                                <p:cTn id="17" presetID="55" presetClass="entr" presetSubtype="0" fill="hold" grpId="0" nodeType="afterEffect">
                                  <p:stCondLst>
                                    <p:cond delay="2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Modifizierte Forrest-Klassifikation der </a:t>
            </a:r>
            <a:r>
              <a:rPr lang="de-DE" dirty="0" err="1" smtClean="0"/>
              <a:t>Ulkusblutung</a:t>
            </a:r>
            <a:endParaRPr lang="de-DE" dirty="0"/>
          </a:p>
        </p:txBody>
      </p:sp>
      <p:graphicFrame>
        <p:nvGraphicFramePr>
          <p:cNvPr id="4" name="Inhaltsplatzhalter 3"/>
          <p:cNvGraphicFramePr>
            <a:graphicFrameLocks noGrp="1"/>
          </p:cNvGraphicFramePr>
          <p:nvPr>
            <p:ph idx="1"/>
          </p:nvPr>
        </p:nvGraphicFramePr>
        <p:xfrm>
          <a:off x="395536" y="2204864"/>
          <a:ext cx="8229600" cy="2595880"/>
        </p:xfrm>
        <a:graphic>
          <a:graphicData uri="http://schemas.openxmlformats.org/drawingml/2006/table">
            <a:tbl>
              <a:tblPr firstRow="1" bandRow="1">
                <a:tableStyleId>{5C22544A-7EE6-4342-B048-85BDC9FD1C3A}</a:tableStyleId>
              </a:tblPr>
              <a:tblGrid>
                <a:gridCol w="2818656"/>
                <a:gridCol w="5410944"/>
              </a:tblGrid>
              <a:tr h="370840">
                <a:tc>
                  <a:txBody>
                    <a:bodyPr/>
                    <a:lstStyle/>
                    <a:p>
                      <a:r>
                        <a:rPr lang="de-DE" dirty="0" smtClean="0"/>
                        <a:t>Blutung</a:t>
                      </a:r>
                      <a:endParaRPr lang="de-DE" dirty="0"/>
                    </a:p>
                  </a:txBody>
                  <a:tcPr/>
                </a:tc>
                <a:tc>
                  <a:txBody>
                    <a:bodyPr/>
                    <a:lstStyle/>
                    <a:p>
                      <a:endParaRPr lang="de-DE" dirty="0"/>
                    </a:p>
                  </a:txBody>
                  <a:tcPr/>
                </a:tc>
              </a:tr>
              <a:tr h="370840">
                <a:tc>
                  <a:txBody>
                    <a:bodyPr/>
                    <a:lstStyle/>
                    <a:p>
                      <a:r>
                        <a:rPr lang="de-DE" dirty="0" smtClean="0"/>
                        <a:t>Forrest 1a </a:t>
                      </a:r>
                      <a:endParaRPr lang="de-DE" dirty="0"/>
                    </a:p>
                  </a:txBody>
                  <a:tcPr/>
                </a:tc>
                <a:tc>
                  <a:txBody>
                    <a:bodyPr/>
                    <a:lstStyle/>
                    <a:p>
                      <a:r>
                        <a:rPr lang="de-DE" dirty="0" smtClean="0"/>
                        <a:t>Arteriell-spritzend</a:t>
                      </a:r>
                      <a:endParaRPr lang="de-DE" dirty="0"/>
                    </a:p>
                  </a:txBody>
                  <a:tcPr/>
                </a:tc>
              </a:tr>
              <a:tr h="370840">
                <a:tc>
                  <a:txBody>
                    <a:bodyPr/>
                    <a:lstStyle/>
                    <a:p>
                      <a:r>
                        <a:rPr lang="de-DE" dirty="0" smtClean="0"/>
                        <a:t>Forrest 1b </a:t>
                      </a:r>
                      <a:endParaRPr lang="de-DE" dirty="0"/>
                    </a:p>
                  </a:txBody>
                  <a:tcPr/>
                </a:tc>
                <a:tc>
                  <a:txBody>
                    <a:bodyPr/>
                    <a:lstStyle/>
                    <a:p>
                      <a:r>
                        <a:rPr lang="de-DE" dirty="0" smtClean="0"/>
                        <a:t>Sickerblutung (arteriell, venös, </a:t>
                      </a:r>
                      <a:r>
                        <a:rPr lang="de-DE" dirty="0" err="1" smtClean="0"/>
                        <a:t>kapillär</a:t>
                      </a:r>
                      <a:r>
                        <a:rPr lang="de-DE" dirty="0" smtClean="0"/>
                        <a:t>)</a:t>
                      </a:r>
                      <a:endParaRPr lang="de-DE" dirty="0"/>
                    </a:p>
                  </a:txBody>
                  <a:tcPr/>
                </a:tc>
              </a:tr>
              <a:tr h="370840">
                <a:tc>
                  <a:txBody>
                    <a:bodyPr/>
                    <a:lstStyle/>
                    <a:p>
                      <a:r>
                        <a:rPr lang="de-DE" dirty="0" smtClean="0"/>
                        <a:t>Forrest 2a </a:t>
                      </a:r>
                      <a:endParaRPr lang="de-DE" dirty="0"/>
                    </a:p>
                  </a:txBody>
                  <a:tcPr/>
                </a:tc>
                <a:tc>
                  <a:txBody>
                    <a:bodyPr/>
                    <a:lstStyle/>
                    <a:p>
                      <a:r>
                        <a:rPr lang="de-DE" dirty="0" smtClean="0"/>
                        <a:t>Sichtbarer Gefäßstumpf im </a:t>
                      </a:r>
                      <a:r>
                        <a:rPr lang="de-DE" dirty="0" err="1" smtClean="0"/>
                        <a:t>Ulkusgrund</a:t>
                      </a:r>
                      <a:endParaRPr lang="de-DE" dirty="0"/>
                    </a:p>
                  </a:txBody>
                  <a:tcPr/>
                </a:tc>
              </a:tr>
              <a:tr h="370840">
                <a:tc>
                  <a:txBody>
                    <a:bodyPr/>
                    <a:lstStyle/>
                    <a:p>
                      <a:r>
                        <a:rPr lang="de-DE" dirty="0" smtClean="0"/>
                        <a:t>Forrest 2b </a:t>
                      </a:r>
                      <a:endParaRPr lang="de-DE" dirty="0"/>
                    </a:p>
                  </a:txBody>
                  <a:tcPr/>
                </a:tc>
                <a:tc>
                  <a:txBody>
                    <a:bodyPr/>
                    <a:lstStyle/>
                    <a:p>
                      <a:r>
                        <a:rPr lang="de-DE" dirty="0" err="1" smtClean="0"/>
                        <a:t>Adhärendes</a:t>
                      </a:r>
                      <a:r>
                        <a:rPr lang="de-DE" dirty="0" smtClean="0"/>
                        <a:t> Koagulum</a:t>
                      </a:r>
                      <a:endParaRPr lang="de-DE" dirty="0"/>
                    </a:p>
                  </a:txBody>
                  <a:tcPr/>
                </a:tc>
              </a:tr>
              <a:tr h="370840">
                <a:tc>
                  <a:txBody>
                    <a:bodyPr/>
                    <a:lstStyle/>
                    <a:p>
                      <a:r>
                        <a:rPr lang="de-DE" dirty="0" smtClean="0"/>
                        <a:t>Forrest</a:t>
                      </a:r>
                      <a:r>
                        <a:rPr lang="de-DE" baseline="0" dirty="0" smtClean="0"/>
                        <a:t> 2c </a:t>
                      </a:r>
                      <a:endParaRPr lang="de-DE" dirty="0"/>
                    </a:p>
                  </a:txBody>
                  <a:tcPr/>
                </a:tc>
                <a:tc>
                  <a:txBody>
                    <a:bodyPr/>
                    <a:lstStyle/>
                    <a:p>
                      <a:r>
                        <a:rPr lang="de-DE" dirty="0" err="1" smtClean="0"/>
                        <a:t>Hämatinbelag</a:t>
                      </a:r>
                      <a:r>
                        <a:rPr lang="de-DE" dirty="0" smtClean="0"/>
                        <a:t> im </a:t>
                      </a:r>
                      <a:r>
                        <a:rPr lang="de-DE" dirty="0" err="1" smtClean="0"/>
                        <a:t>Ulkusgrund</a:t>
                      </a:r>
                      <a:endParaRPr lang="de-DE" dirty="0"/>
                    </a:p>
                  </a:txBody>
                  <a:tcPr/>
                </a:tc>
              </a:tr>
              <a:tr h="370840">
                <a:tc>
                  <a:txBody>
                    <a:bodyPr/>
                    <a:lstStyle/>
                    <a:p>
                      <a:r>
                        <a:rPr lang="de-DE" dirty="0" smtClean="0"/>
                        <a:t>Forrest</a:t>
                      </a:r>
                      <a:r>
                        <a:rPr lang="de-DE" baseline="0" dirty="0" smtClean="0"/>
                        <a:t> 3</a:t>
                      </a:r>
                      <a:endParaRPr lang="de-DE" dirty="0"/>
                    </a:p>
                  </a:txBody>
                  <a:tcPr/>
                </a:tc>
                <a:tc>
                  <a:txBody>
                    <a:bodyPr/>
                    <a:lstStyle/>
                    <a:p>
                      <a:r>
                        <a:rPr lang="de-DE" dirty="0" smtClean="0"/>
                        <a:t>Ulkus ohne Stigmata einer vorausgegangenen</a:t>
                      </a:r>
                      <a:r>
                        <a:rPr lang="de-DE" baseline="0" dirty="0" smtClean="0"/>
                        <a:t> Blutung</a:t>
                      </a:r>
                      <a:endParaRPr lang="de-DE" dirty="0"/>
                    </a:p>
                  </a:txBody>
                  <a:tcPr/>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Forrest 1a</a:t>
            </a:r>
            <a:endParaRPr lang="de-DE" dirty="0"/>
          </a:p>
        </p:txBody>
      </p:sp>
      <p:pic>
        <p:nvPicPr>
          <p:cNvPr id="4" name="Inhaltsplatzhalter 3" descr="magenblutung.jpg"/>
          <p:cNvPicPr>
            <a:picLocks noGrp="1" noChangeAspect="1"/>
          </p:cNvPicPr>
          <p:nvPr>
            <p:ph idx="1"/>
          </p:nvPr>
        </p:nvPicPr>
        <p:blipFill>
          <a:blip r:embed="rId2" cstate="print"/>
          <a:stretch>
            <a:fillRect/>
          </a:stretch>
        </p:blipFill>
        <p:spPr>
          <a:xfrm>
            <a:off x="1979712" y="1379284"/>
            <a:ext cx="5166692" cy="4445758"/>
          </a:xfrm>
        </p:spPr>
      </p:pic>
    </p:spTree>
  </p:cSld>
  <p:clrMapOvr>
    <a:masterClrMapping/>
  </p:clrMapOvr>
  <p:transition>
    <p:dissolv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Forrest 1a</a:t>
            </a:r>
            <a:endParaRPr lang="de-DE" dirty="0"/>
          </a:p>
        </p:txBody>
      </p:sp>
      <p:pic>
        <p:nvPicPr>
          <p:cNvPr id="4" name="Inhaltsplatzhalter 3" descr="magen39.jpg"/>
          <p:cNvPicPr>
            <a:picLocks noGrp="1" noChangeAspect="1"/>
          </p:cNvPicPr>
          <p:nvPr>
            <p:ph idx="1"/>
          </p:nvPr>
        </p:nvPicPr>
        <p:blipFill>
          <a:blip r:embed="rId2" cstate="print"/>
          <a:stretch>
            <a:fillRect/>
          </a:stretch>
        </p:blipFill>
        <p:spPr>
          <a:xfrm>
            <a:off x="2123727" y="1860912"/>
            <a:ext cx="4999047" cy="4088368"/>
          </a:xfrm>
        </p:spPr>
      </p:pic>
    </p:spTree>
  </p:cSld>
  <p:clrMapOvr>
    <a:masterClrMapping/>
  </p:clrMapOvr>
  <p:transition>
    <p:dissolv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Forrest 1b mit </a:t>
            </a:r>
            <a:r>
              <a:rPr lang="de-DE" dirty="0" err="1" smtClean="0"/>
              <a:t>Koagel</a:t>
            </a:r>
            <a:endParaRPr lang="de-DE" dirty="0"/>
          </a:p>
        </p:txBody>
      </p:sp>
      <p:pic>
        <p:nvPicPr>
          <p:cNvPr id="4" name="Inhaltsplatzhalter 3" descr="Forrest 1b.jpg"/>
          <p:cNvPicPr>
            <a:picLocks noGrp="1" noChangeAspect="1"/>
          </p:cNvPicPr>
          <p:nvPr>
            <p:ph idx="1"/>
          </p:nvPr>
        </p:nvPicPr>
        <p:blipFill>
          <a:blip r:embed="rId2" cstate="print"/>
          <a:stretch>
            <a:fillRect/>
          </a:stretch>
        </p:blipFill>
        <p:spPr>
          <a:xfrm>
            <a:off x="1907704" y="1628800"/>
            <a:ext cx="5197409" cy="4469368"/>
          </a:xfrm>
        </p:spPr>
      </p:pic>
    </p:spTree>
  </p:cSld>
  <p:clrMapOvr>
    <a:masterClrMapping/>
  </p:clrMapOvr>
  <p:transition>
    <p:dissolv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Forrest 1b</a:t>
            </a:r>
            <a:endParaRPr lang="de-DE" dirty="0"/>
          </a:p>
        </p:txBody>
      </p:sp>
      <p:pic>
        <p:nvPicPr>
          <p:cNvPr id="4" name="Inhaltsplatzhalter 3" descr="Forrest1b2.jpg"/>
          <p:cNvPicPr>
            <a:picLocks noGrp="1" noChangeAspect="1"/>
          </p:cNvPicPr>
          <p:nvPr>
            <p:ph idx="1"/>
          </p:nvPr>
        </p:nvPicPr>
        <p:blipFill>
          <a:blip r:embed="rId2" cstate="print"/>
          <a:stretch>
            <a:fillRect/>
          </a:stretch>
        </p:blipFill>
        <p:spPr>
          <a:xfrm>
            <a:off x="1475656" y="1198884"/>
            <a:ext cx="5939154" cy="5110435"/>
          </a:xfrm>
        </p:spPr>
      </p:pic>
    </p:spTree>
  </p:cSld>
  <p:clrMapOvr>
    <a:masterClrMapping/>
  </p:clrMapOvr>
  <p:transition>
    <p:dissolv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Forrest 2a</a:t>
            </a:r>
            <a:endParaRPr lang="de-DE" dirty="0"/>
          </a:p>
        </p:txBody>
      </p:sp>
      <p:pic>
        <p:nvPicPr>
          <p:cNvPr id="4" name="Inhaltsplatzhalter 3" descr="Forrest2a.jpg"/>
          <p:cNvPicPr>
            <a:picLocks noGrp="1" noChangeAspect="1"/>
          </p:cNvPicPr>
          <p:nvPr>
            <p:ph idx="1"/>
          </p:nvPr>
        </p:nvPicPr>
        <p:blipFill>
          <a:blip r:embed="rId2" cstate="print"/>
          <a:stretch>
            <a:fillRect/>
          </a:stretch>
        </p:blipFill>
        <p:spPr>
          <a:xfrm>
            <a:off x="1979712" y="1484784"/>
            <a:ext cx="5279405" cy="4542744"/>
          </a:xfrm>
        </p:spPr>
      </p:pic>
    </p:spTree>
  </p:cSld>
  <p:clrMapOvr>
    <a:masterClrMapping/>
  </p:clrMapOvr>
  <p:transition>
    <p:dissolv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Forrest 2b</a:t>
            </a:r>
            <a:endParaRPr lang="de-DE" dirty="0"/>
          </a:p>
        </p:txBody>
      </p:sp>
      <p:pic>
        <p:nvPicPr>
          <p:cNvPr id="4" name="Inhaltsplatzhalter 3" descr="Forrest2b.jpg"/>
          <p:cNvPicPr>
            <a:picLocks noGrp="1" noChangeAspect="1"/>
          </p:cNvPicPr>
          <p:nvPr>
            <p:ph idx="1"/>
          </p:nvPr>
        </p:nvPicPr>
        <p:blipFill>
          <a:blip r:embed="rId2" cstate="print"/>
          <a:stretch>
            <a:fillRect/>
          </a:stretch>
        </p:blipFill>
        <p:spPr>
          <a:xfrm>
            <a:off x="2339752" y="1473296"/>
            <a:ext cx="4536330" cy="3900891"/>
          </a:xfrm>
        </p:spPr>
      </p:pic>
    </p:spTree>
  </p:cSld>
  <p:clrMapOvr>
    <a:masterClrMapping/>
  </p:clrMapOvr>
  <p:transition>
    <p:dissolv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Forrest 2c</a:t>
            </a:r>
            <a:endParaRPr lang="de-DE" dirty="0"/>
          </a:p>
        </p:txBody>
      </p:sp>
      <p:pic>
        <p:nvPicPr>
          <p:cNvPr id="4" name="Inhaltsplatzhalter 3" descr="forrest 2c.jpg"/>
          <p:cNvPicPr>
            <a:picLocks noGrp="1" noChangeAspect="1"/>
          </p:cNvPicPr>
          <p:nvPr>
            <p:ph idx="1"/>
          </p:nvPr>
        </p:nvPicPr>
        <p:blipFill>
          <a:blip r:embed="rId2" cstate="print"/>
          <a:stretch>
            <a:fillRect/>
          </a:stretch>
        </p:blipFill>
        <p:spPr>
          <a:xfrm>
            <a:off x="2051720" y="1484784"/>
            <a:ext cx="5269674" cy="4534371"/>
          </a:xfrm>
        </p:spPr>
      </p:pic>
    </p:spTree>
  </p:cSld>
  <p:clrMapOvr>
    <a:masterClrMapping/>
  </p:clrMapOvr>
  <p:transition>
    <p:dissolv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mini-bahre.jpg"/>
          <p:cNvPicPr>
            <a:picLocks noChangeAspect="1"/>
          </p:cNvPicPr>
          <p:nvPr/>
        </p:nvPicPr>
        <p:blipFill>
          <a:blip r:embed="rId2" cstate="print">
            <a:lum bright="14000"/>
          </a:blip>
          <a:stretch>
            <a:fillRect/>
          </a:stretch>
        </p:blipFill>
        <p:spPr>
          <a:xfrm>
            <a:off x="-179722" y="332656"/>
            <a:ext cx="9323722" cy="5832648"/>
          </a:xfrm>
          <a:prstGeom prst="rect">
            <a:avLst/>
          </a:prstGeom>
        </p:spPr>
      </p:pic>
      <p:sp>
        <p:nvSpPr>
          <p:cNvPr id="2" name="Titel 1"/>
          <p:cNvSpPr>
            <a:spLocks noGrp="1"/>
          </p:cNvSpPr>
          <p:nvPr>
            <p:ph type="title"/>
          </p:nvPr>
        </p:nvSpPr>
        <p:spPr/>
        <p:txBody>
          <a:bodyPr/>
          <a:lstStyle/>
          <a:p>
            <a:r>
              <a:rPr lang="de-DE" b="1" dirty="0" smtClean="0"/>
              <a:t>Perforation</a:t>
            </a:r>
            <a:endParaRPr lang="de-DE" b="1" dirty="0"/>
          </a:p>
        </p:txBody>
      </p:sp>
      <p:sp>
        <p:nvSpPr>
          <p:cNvPr id="3" name="Inhaltsplatzhalter 2"/>
          <p:cNvSpPr>
            <a:spLocks noGrp="1"/>
          </p:cNvSpPr>
          <p:nvPr>
            <p:ph idx="1"/>
          </p:nvPr>
        </p:nvSpPr>
        <p:spPr/>
        <p:txBody>
          <a:bodyPr/>
          <a:lstStyle/>
          <a:p>
            <a:r>
              <a:rPr lang="de-DE" sz="3600" b="1" dirty="0" smtClean="0"/>
              <a:t>Plötzlich einsetzender heftiger Schmerz in Oberbauch</a:t>
            </a:r>
          </a:p>
          <a:p>
            <a:r>
              <a:rPr lang="de-DE" sz="3600" b="1" dirty="0" smtClean="0"/>
              <a:t>Die Bauchdecke ist hart</a:t>
            </a:r>
          </a:p>
          <a:p>
            <a:r>
              <a:rPr lang="de-DE" sz="3600" b="1" dirty="0" smtClean="0"/>
              <a:t>Im Röntgenbild stellt sich unter dem Zwerchfell eine Luftsichel dar</a:t>
            </a:r>
          </a:p>
          <a:p>
            <a:r>
              <a:rPr lang="de-DE" sz="3600" b="1" dirty="0" smtClean="0"/>
              <a:t>Wenige Stunden nach der Perforation bildet sich eine Peritonitis aus</a:t>
            </a:r>
          </a:p>
          <a:p>
            <a:pPr>
              <a:buNone/>
            </a:pPr>
            <a:endParaRPr lang="de-DE" dirty="0" smtClean="0"/>
          </a:p>
          <a:p>
            <a:endParaRPr lang="de-DE"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2000"/>
                                        <p:tgtEl>
                                          <p:spTgt spid="3">
                                            <p:txEl>
                                              <p:pRg st="1" end="1"/>
                                            </p:txEl>
                                          </p:spTgt>
                                        </p:tgtEl>
                                      </p:cBhvr>
                                    </p:animEffect>
                                  </p:childTnLst>
                                </p:cTn>
                              </p:par>
                            </p:childTnLst>
                          </p:cTn>
                        </p:par>
                        <p:par>
                          <p:cTn id="12" fill="hold">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2000"/>
                                        <p:tgtEl>
                                          <p:spTgt spid="3">
                                            <p:txEl>
                                              <p:pRg st="2" end="2"/>
                                            </p:txEl>
                                          </p:spTgt>
                                        </p:tgtEl>
                                      </p:cBhvr>
                                    </p:animEffect>
                                  </p:childTnLst>
                                </p:cTn>
                              </p:par>
                            </p:childTnLst>
                          </p:cTn>
                        </p:par>
                        <p:par>
                          <p:cTn id="16" fill="hold">
                            <p:stCondLst>
                              <p:cond delay="6000"/>
                            </p:stCondLst>
                            <p:childTnLst>
                              <p:par>
                                <p:cTn id="17" presetID="3"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Perforation</a:t>
            </a:r>
            <a:endParaRPr lang="de-DE" dirty="0"/>
          </a:p>
        </p:txBody>
      </p:sp>
      <p:pic>
        <p:nvPicPr>
          <p:cNvPr id="4" name="Inhaltsplatzhalter 3" descr="magen46.jpg"/>
          <p:cNvPicPr>
            <a:picLocks noGrp="1" noChangeAspect="1"/>
          </p:cNvPicPr>
          <p:nvPr>
            <p:ph idx="1"/>
          </p:nvPr>
        </p:nvPicPr>
        <p:blipFill>
          <a:blip r:embed="rId2" cstate="print"/>
          <a:stretch>
            <a:fillRect/>
          </a:stretch>
        </p:blipFill>
        <p:spPr>
          <a:xfrm>
            <a:off x="1907704" y="1124744"/>
            <a:ext cx="5462402" cy="5733256"/>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9" name="Inhaltsplatzhalter 8" descr="hintergrundpp3.jpg"/>
          <p:cNvPicPr>
            <a:picLocks noGrp="1" noChangeAspect="1"/>
          </p:cNvPicPr>
          <p:nvPr>
            <p:ph idx="1"/>
          </p:nvPr>
        </p:nvPicPr>
        <p:blipFill>
          <a:blip r:embed="rId2" cstate="print">
            <a:lum bright="43000" contrast="23000"/>
          </a:blip>
          <a:stretch>
            <a:fillRect/>
          </a:stretch>
        </p:blipFill>
        <p:spPr>
          <a:xfrm>
            <a:off x="-141434" y="0"/>
            <a:ext cx="9285434" cy="6955112"/>
          </a:xfrm>
        </p:spPr>
      </p:pic>
      <p:sp>
        <p:nvSpPr>
          <p:cNvPr id="5" name="Ellipse 4"/>
          <p:cNvSpPr/>
          <p:nvPr/>
        </p:nvSpPr>
        <p:spPr>
          <a:xfrm>
            <a:off x="179512" y="3645024"/>
            <a:ext cx="3803104" cy="2448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Bei fortgeschrittener Erkrankung Schmerzen beim Schlucken</a:t>
            </a:r>
          </a:p>
          <a:p>
            <a:pPr algn="ctr"/>
            <a:endParaRPr lang="de-DE" dirty="0"/>
          </a:p>
        </p:txBody>
      </p:sp>
      <p:sp>
        <p:nvSpPr>
          <p:cNvPr id="7" name="Ellipse 6"/>
          <p:cNvSpPr/>
          <p:nvPr/>
        </p:nvSpPr>
        <p:spPr>
          <a:xfrm>
            <a:off x="5940152" y="2492896"/>
            <a:ext cx="2955776" cy="273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Schmerzen hinter/unterhalb des Brustbeins</a:t>
            </a:r>
          </a:p>
          <a:p>
            <a:pPr algn="ctr"/>
            <a:endParaRPr lang="de-DE" dirty="0"/>
          </a:p>
        </p:txBody>
      </p:sp>
      <p:sp>
        <p:nvSpPr>
          <p:cNvPr id="8" name="Ellipse 7"/>
          <p:cNvSpPr/>
          <p:nvPr/>
        </p:nvSpPr>
        <p:spPr>
          <a:xfrm>
            <a:off x="3275856" y="404664"/>
            <a:ext cx="237626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p>
          <a:p>
            <a:pPr algn="ctr"/>
            <a:r>
              <a:rPr lang="de-DE" dirty="0" smtClean="0"/>
              <a:t>Sodbrennen</a:t>
            </a:r>
          </a:p>
          <a:p>
            <a:pPr algn="ctr"/>
            <a:endParaRPr lang="de-DE" dirty="0"/>
          </a:p>
        </p:txBody>
      </p:sp>
      <p:sp>
        <p:nvSpPr>
          <p:cNvPr id="10" name="Ellipse 9"/>
          <p:cNvSpPr/>
          <p:nvPr/>
        </p:nvSpPr>
        <p:spPr>
          <a:xfrm>
            <a:off x="3635896" y="2276872"/>
            <a:ext cx="1656184" cy="165618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solidFill>
                  <a:schemeClr val="tx1">
                    <a:lumMod val="95000"/>
                    <a:lumOff val="5000"/>
                  </a:schemeClr>
                </a:solidFill>
              </a:rPr>
              <a:t>Klinik</a:t>
            </a:r>
            <a:endParaRPr lang="de-DE" sz="3200" b="1" dirty="0">
              <a:solidFill>
                <a:schemeClr val="tx1">
                  <a:lumMod val="95000"/>
                  <a:lumOff val="5000"/>
                </a:schemeClr>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3000"/>
                            </p:stCondLst>
                            <p:childTnLst>
                              <p:par>
                                <p:cTn id="17" presetID="55" presetClass="entr" presetSubtype="0" fill="hold" grpId="0" nodeType="after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p:stCondLst>
                              <p:cond delay="5500"/>
                            </p:stCondLst>
                            <p:childTnLst>
                              <p:par>
                                <p:cTn id="23" presetID="55" presetClass="entr" presetSubtype="0" fill="hold" grpId="0" nodeType="afterEffect">
                                  <p:stCondLst>
                                    <p:cond delay="20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mini-bahre.jpg"/>
          <p:cNvPicPr>
            <a:picLocks noChangeAspect="1"/>
          </p:cNvPicPr>
          <p:nvPr/>
        </p:nvPicPr>
        <p:blipFill>
          <a:blip r:embed="rId2" cstate="print">
            <a:lum bright="14000"/>
          </a:blip>
          <a:stretch>
            <a:fillRect/>
          </a:stretch>
        </p:blipFill>
        <p:spPr>
          <a:xfrm>
            <a:off x="-179722" y="332656"/>
            <a:ext cx="9323722" cy="5832648"/>
          </a:xfrm>
          <a:prstGeom prst="rect">
            <a:avLst/>
          </a:prstGeom>
        </p:spPr>
      </p:pic>
      <p:sp>
        <p:nvSpPr>
          <p:cNvPr id="2" name="Titel 1"/>
          <p:cNvSpPr>
            <a:spLocks noGrp="1"/>
          </p:cNvSpPr>
          <p:nvPr>
            <p:ph type="title"/>
          </p:nvPr>
        </p:nvSpPr>
        <p:spPr/>
        <p:txBody>
          <a:bodyPr/>
          <a:lstStyle/>
          <a:p>
            <a:r>
              <a:rPr lang="de-DE" b="1" dirty="0" err="1" smtClean="0"/>
              <a:t>Pylorusstenose</a:t>
            </a:r>
            <a:endParaRPr lang="de-DE" b="1" dirty="0"/>
          </a:p>
        </p:txBody>
      </p:sp>
      <p:sp>
        <p:nvSpPr>
          <p:cNvPr id="3" name="Inhaltsplatzhalter 2"/>
          <p:cNvSpPr>
            <a:spLocks noGrp="1"/>
          </p:cNvSpPr>
          <p:nvPr>
            <p:ph idx="1"/>
          </p:nvPr>
        </p:nvSpPr>
        <p:spPr/>
        <p:txBody>
          <a:bodyPr>
            <a:normAutofit fontScale="92500"/>
          </a:bodyPr>
          <a:lstStyle/>
          <a:p>
            <a:r>
              <a:rPr lang="de-DE" b="1" dirty="0" smtClean="0"/>
              <a:t>Der Pylorus ist durch immer wiederkehrenden Ulzerationen in der </a:t>
            </a:r>
            <a:r>
              <a:rPr lang="de-DE" b="1" dirty="0" err="1" smtClean="0"/>
              <a:t>Pylerusregion</a:t>
            </a:r>
            <a:r>
              <a:rPr lang="de-DE" b="1" dirty="0" smtClean="0"/>
              <a:t> vernarbt</a:t>
            </a:r>
          </a:p>
          <a:p>
            <a:r>
              <a:rPr lang="de-DE" b="1" dirty="0" smtClean="0"/>
              <a:t>Es bildet sich eine Stenose</a:t>
            </a:r>
          </a:p>
          <a:p>
            <a:r>
              <a:rPr lang="de-DE" b="1" dirty="0" smtClean="0"/>
              <a:t>Der Speisebrei wird nur verzögert und in kleineren Mengen in den Dünndarm entlassen</a:t>
            </a:r>
          </a:p>
          <a:p>
            <a:r>
              <a:rPr lang="de-DE" b="1" dirty="0" smtClean="0"/>
              <a:t>Folge ist eine </a:t>
            </a:r>
            <a:r>
              <a:rPr lang="de-DE" b="1" dirty="0" err="1" smtClean="0"/>
              <a:t>Aufdehnung</a:t>
            </a:r>
            <a:r>
              <a:rPr lang="de-DE" b="1" dirty="0" smtClean="0"/>
              <a:t> des Magens</a:t>
            </a:r>
          </a:p>
          <a:p>
            <a:r>
              <a:rPr lang="de-DE" b="1" dirty="0" smtClean="0"/>
              <a:t>Mageninhalt kann erbrochen werden</a:t>
            </a:r>
          </a:p>
          <a:p>
            <a:r>
              <a:rPr lang="de-DE" b="1" dirty="0" smtClean="0"/>
              <a:t>Störungen des Wasser und Elektrolythaushalt</a:t>
            </a:r>
            <a:endParaRPr lang="de-DE"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2000"/>
                                        <p:tgtEl>
                                          <p:spTgt spid="3">
                                            <p:txEl>
                                              <p:pRg st="1" end="1"/>
                                            </p:txEl>
                                          </p:spTgt>
                                        </p:tgtEl>
                                      </p:cBhvr>
                                    </p:animEffect>
                                  </p:childTnLst>
                                </p:cTn>
                              </p:par>
                            </p:childTnLst>
                          </p:cTn>
                        </p:par>
                        <p:par>
                          <p:cTn id="12" fill="hold">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2000"/>
                                        <p:tgtEl>
                                          <p:spTgt spid="3">
                                            <p:txEl>
                                              <p:pRg st="2" end="2"/>
                                            </p:txEl>
                                          </p:spTgt>
                                        </p:tgtEl>
                                      </p:cBhvr>
                                    </p:animEffect>
                                  </p:childTnLst>
                                </p:cTn>
                              </p:par>
                            </p:childTnLst>
                          </p:cTn>
                        </p:par>
                        <p:par>
                          <p:cTn id="16" fill="hold">
                            <p:stCondLst>
                              <p:cond delay="6000"/>
                            </p:stCondLst>
                            <p:childTnLst>
                              <p:par>
                                <p:cTn id="17" presetID="3"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2000"/>
                                        <p:tgtEl>
                                          <p:spTgt spid="3">
                                            <p:txEl>
                                              <p:pRg st="3" end="3"/>
                                            </p:txEl>
                                          </p:spTgt>
                                        </p:tgtEl>
                                      </p:cBhvr>
                                    </p:animEffect>
                                  </p:childTnLst>
                                </p:cTn>
                              </p:par>
                            </p:childTnLst>
                          </p:cTn>
                        </p:par>
                        <p:par>
                          <p:cTn id="20" fill="hold">
                            <p:stCondLst>
                              <p:cond delay="8000"/>
                            </p:stCondLst>
                            <p:childTnLst>
                              <p:par>
                                <p:cTn id="21" presetID="3"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2000"/>
                                        <p:tgtEl>
                                          <p:spTgt spid="3">
                                            <p:txEl>
                                              <p:pRg st="4" end="4"/>
                                            </p:txEl>
                                          </p:spTgt>
                                        </p:tgtEl>
                                      </p:cBhvr>
                                    </p:animEffect>
                                  </p:childTnLst>
                                </p:cTn>
                              </p:par>
                            </p:childTnLst>
                          </p:cTn>
                        </p:par>
                        <p:par>
                          <p:cTn id="24" fill="hold">
                            <p:stCondLst>
                              <p:cond delay="10000"/>
                            </p:stCondLst>
                            <p:childTnLst>
                              <p:par>
                                <p:cTn id="25" presetID="3" presetClass="entr" presetSubtype="1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Therapie der </a:t>
            </a:r>
            <a:r>
              <a:rPr lang="de-DE" dirty="0" err="1" smtClean="0"/>
              <a:t>Ulkuskrankheit</a:t>
            </a:r>
            <a:endParaRPr lang="de-DE" dirty="0"/>
          </a:p>
        </p:txBody>
      </p:sp>
      <p:sp>
        <p:nvSpPr>
          <p:cNvPr id="3" name="Inhaltsplatzhalter 2"/>
          <p:cNvSpPr>
            <a:spLocks noGrp="1"/>
          </p:cNvSpPr>
          <p:nvPr>
            <p:ph idx="1"/>
          </p:nvPr>
        </p:nvSpPr>
        <p:spPr/>
        <p:txBody>
          <a:bodyPr/>
          <a:lstStyle/>
          <a:p>
            <a:endParaRPr lang="de-DE" dirty="0"/>
          </a:p>
        </p:txBody>
      </p:sp>
      <p:sp>
        <p:nvSpPr>
          <p:cNvPr id="4" name="Abgerundetes Rechteck 3"/>
          <p:cNvSpPr/>
          <p:nvPr/>
        </p:nvSpPr>
        <p:spPr>
          <a:xfrm>
            <a:off x="1475656" y="1556792"/>
            <a:ext cx="5904656" cy="15841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meisten Patienten die an einer </a:t>
            </a:r>
            <a:r>
              <a:rPr lang="de-DE" dirty="0" err="1" smtClean="0"/>
              <a:t>Ulkuserkrankung</a:t>
            </a:r>
            <a:r>
              <a:rPr lang="de-DE" dirty="0" smtClean="0"/>
              <a:t> leiden können Ambulant behandelt werden</a:t>
            </a:r>
          </a:p>
          <a:p>
            <a:pPr algn="ctr"/>
            <a:endParaRPr lang="de-DE" dirty="0"/>
          </a:p>
        </p:txBody>
      </p:sp>
      <p:sp>
        <p:nvSpPr>
          <p:cNvPr id="6" name="Abgerundetes Rechteck 5"/>
          <p:cNvSpPr/>
          <p:nvPr/>
        </p:nvSpPr>
        <p:spPr>
          <a:xfrm>
            <a:off x="1763688" y="3573016"/>
            <a:ext cx="5400600" cy="151216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 Patienten die ein Stressulkus ausgebildet haben sollten anfänglich stationär behandelt werden . (Wechsel im Milieu)</a:t>
            </a:r>
            <a:endParaRPr lang="de-DE"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Therapie der </a:t>
            </a:r>
            <a:r>
              <a:rPr lang="de-DE" dirty="0" err="1" smtClean="0"/>
              <a:t>Ulkuskrankheit</a:t>
            </a:r>
            <a:endParaRPr lang="de-DE" dirty="0"/>
          </a:p>
        </p:txBody>
      </p:sp>
      <p:sp>
        <p:nvSpPr>
          <p:cNvPr id="3" name="Inhaltsplatzhalter 2"/>
          <p:cNvSpPr>
            <a:spLocks noGrp="1"/>
          </p:cNvSpPr>
          <p:nvPr>
            <p:ph idx="1"/>
          </p:nvPr>
        </p:nvSpPr>
        <p:spPr/>
        <p:txBody>
          <a:bodyPr/>
          <a:lstStyle/>
          <a:p>
            <a:endParaRPr lang="de-DE" dirty="0"/>
          </a:p>
        </p:txBody>
      </p:sp>
      <p:sp>
        <p:nvSpPr>
          <p:cNvPr id="5" name="Abgerundetes Rechteck 4"/>
          <p:cNvSpPr/>
          <p:nvPr/>
        </p:nvSpPr>
        <p:spPr>
          <a:xfrm>
            <a:off x="539552" y="1628800"/>
            <a:ext cx="2952328" cy="141845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Schonkost:</a:t>
            </a:r>
          </a:p>
          <a:p>
            <a:pPr algn="ctr"/>
            <a:r>
              <a:rPr lang="de-DE" dirty="0" smtClean="0"/>
              <a:t> Kleine Portionen, eiweißreich, fettarm</a:t>
            </a:r>
          </a:p>
          <a:p>
            <a:pPr algn="ctr"/>
            <a:endParaRPr lang="de-DE" dirty="0"/>
          </a:p>
        </p:txBody>
      </p:sp>
      <p:sp>
        <p:nvSpPr>
          <p:cNvPr id="6" name="Abgerundetes Rechteck 5"/>
          <p:cNvSpPr/>
          <p:nvPr/>
        </p:nvSpPr>
        <p:spPr>
          <a:xfrm>
            <a:off x="1475656" y="3429000"/>
            <a:ext cx="1994520" cy="115212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Hemmung der Säureproduktion</a:t>
            </a:r>
          </a:p>
          <a:p>
            <a:pPr algn="ctr"/>
            <a:endParaRPr lang="de-DE" dirty="0"/>
          </a:p>
        </p:txBody>
      </p:sp>
      <p:sp>
        <p:nvSpPr>
          <p:cNvPr id="7" name="Abgerundetes Rechteck 6"/>
          <p:cNvSpPr/>
          <p:nvPr/>
        </p:nvSpPr>
        <p:spPr>
          <a:xfrm>
            <a:off x="5364088" y="3429000"/>
            <a:ext cx="2277967" cy="115212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Abpufferung</a:t>
            </a:r>
            <a:r>
              <a:rPr lang="de-DE" dirty="0" smtClean="0"/>
              <a:t> der sezernierten Säure</a:t>
            </a:r>
          </a:p>
          <a:p>
            <a:pPr algn="ctr"/>
            <a:endParaRPr lang="de-DE" dirty="0"/>
          </a:p>
        </p:txBody>
      </p:sp>
      <p:sp>
        <p:nvSpPr>
          <p:cNvPr id="8" name="Abgerundetes Rechteck 7"/>
          <p:cNvSpPr/>
          <p:nvPr/>
        </p:nvSpPr>
        <p:spPr>
          <a:xfrm>
            <a:off x="5292080" y="1628800"/>
            <a:ext cx="3024336" cy="144016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Vermeiden:</a:t>
            </a:r>
          </a:p>
          <a:p>
            <a:pPr algn="ctr"/>
            <a:r>
              <a:rPr lang="de-DE" dirty="0" smtClean="0"/>
              <a:t> Scharf Gebratenes, Alkohol, Kaffee, Tee, Zitrusfrüchte, erhitztes Fett</a:t>
            </a:r>
          </a:p>
          <a:p>
            <a:pPr algn="ctr"/>
            <a:endParaRPr lang="de-DE" dirty="0"/>
          </a:p>
        </p:txBody>
      </p:sp>
      <p:sp>
        <p:nvSpPr>
          <p:cNvPr id="9" name="Abgerundetes Rechteck 8"/>
          <p:cNvSpPr/>
          <p:nvPr/>
        </p:nvSpPr>
        <p:spPr>
          <a:xfrm>
            <a:off x="2339752" y="4797152"/>
            <a:ext cx="3888432" cy="13464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„OHNE MAGENSÄURE KEIN ULKUS“</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150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3500"/>
                            </p:stCondLst>
                            <p:childTnLst>
                              <p:par>
                                <p:cTn id="17" presetID="55" presetClass="entr" presetSubtype="0" fill="hold" grpId="0" nodeType="after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par>
                          <p:cTn id="22" fill="hold">
                            <p:stCondLst>
                              <p:cond delay="6000"/>
                            </p:stCondLst>
                            <p:childTnLst>
                              <p:par>
                                <p:cTn id="23" presetID="55" presetClass="entr" presetSubtype="0" fill="hold" grpId="0" nodeType="afterEffect">
                                  <p:stCondLst>
                                    <p:cond delay="15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Therapie der </a:t>
            </a:r>
            <a:r>
              <a:rPr lang="de-DE" dirty="0" err="1" smtClean="0"/>
              <a:t>Ulkuskrankheit</a:t>
            </a:r>
            <a:endParaRPr lang="de-DE" dirty="0"/>
          </a:p>
        </p:txBody>
      </p:sp>
      <p:pic>
        <p:nvPicPr>
          <p:cNvPr id="6" name="Inhaltsplatzhalter 5" descr="medikamente.jpg"/>
          <p:cNvPicPr>
            <a:picLocks noGrp="1" noChangeAspect="1"/>
          </p:cNvPicPr>
          <p:nvPr>
            <p:ph idx="1"/>
          </p:nvPr>
        </p:nvPicPr>
        <p:blipFill>
          <a:blip r:embed="rId3" cstate="print"/>
          <a:stretch>
            <a:fillRect/>
          </a:stretch>
        </p:blipFill>
        <p:spPr>
          <a:xfrm>
            <a:off x="5940152" y="1628800"/>
            <a:ext cx="2574231" cy="1930673"/>
          </a:xfrm>
        </p:spPr>
      </p:pic>
      <p:sp>
        <p:nvSpPr>
          <p:cNvPr id="5" name="Rechteck 4"/>
          <p:cNvSpPr/>
          <p:nvPr/>
        </p:nvSpPr>
        <p:spPr>
          <a:xfrm>
            <a:off x="1907704" y="1700808"/>
            <a:ext cx="3312368"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Medikamentöse Therapie</a:t>
            </a:r>
          </a:p>
          <a:p>
            <a:pPr algn="ctr"/>
            <a:endParaRPr lang="de-DE" dirty="0"/>
          </a:p>
        </p:txBody>
      </p:sp>
      <p:sp>
        <p:nvSpPr>
          <p:cNvPr id="8" name="Abgerundetes Rechteck 7"/>
          <p:cNvSpPr/>
          <p:nvPr/>
        </p:nvSpPr>
        <p:spPr>
          <a:xfrm>
            <a:off x="179512" y="2852936"/>
            <a:ext cx="5760640" cy="12961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Bei Nachweis von HP Behandlung nach dem Triple Schemata (</a:t>
            </a:r>
            <a:r>
              <a:rPr lang="de-DE" dirty="0" err="1" smtClean="0"/>
              <a:t>Antazida+Amoxizilin+Clarithromycin</a:t>
            </a:r>
            <a:endParaRPr lang="de-DE" dirty="0" smtClean="0"/>
          </a:p>
          <a:p>
            <a:pPr algn="ctr"/>
            <a:endParaRPr lang="de-DE" dirty="0"/>
          </a:p>
        </p:txBody>
      </p:sp>
      <p:sp>
        <p:nvSpPr>
          <p:cNvPr id="9" name="Abgerundetes Rechteck 8"/>
          <p:cNvSpPr/>
          <p:nvPr/>
        </p:nvSpPr>
        <p:spPr>
          <a:xfrm>
            <a:off x="251520" y="4365104"/>
            <a:ext cx="5688632" cy="17281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Antazida :</a:t>
            </a:r>
          </a:p>
          <a:p>
            <a:pPr algn="ctr"/>
            <a:endParaRPr lang="de-DE" dirty="0" smtClean="0"/>
          </a:p>
          <a:p>
            <a:pPr algn="ctr"/>
            <a:r>
              <a:rPr lang="de-DE" dirty="0" smtClean="0"/>
              <a:t>Puffern die Magensäure</a:t>
            </a:r>
          </a:p>
          <a:p>
            <a:pPr algn="ctr"/>
            <a:r>
              <a:rPr lang="de-DE" dirty="0" smtClean="0"/>
              <a:t>In Tabletten oder Gel-Form</a:t>
            </a:r>
          </a:p>
          <a:p>
            <a:pPr algn="ctr"/>
            <a:r>
              <a:rPr lang="de-DE" dirty="0" smtClean="0"/>
              <a:t>Werden 1-3 Stunden nach dem Essen eingenommen</a:t>
            </a:r>
            <a:endParaRPr lang="de-DE"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Therapie der </a:t>
            </a:r>
            <a:r>
              <a:rPr lang="de-DE" dirty="0" err="1" smtClean="0"/>
              <a:t>Ulkuskrankheit</a:t>
            </a:r>
            <a:endParaRPr lang="de-DE" dirty="0"/>
          </a:p>
        </p:txBody>
      </p:sp>
      <p:pic>
        <p:nvPicPr>
          <p:cNvPr id="6" name="Inhaltsplatzhalter 5" descr="medikamente.jpg"/>
          <p:cNvPicPr>
            <a:picLocks noGrp="1" noChangeAspect="1"/>
          </p:cNvPicPr>
          <p:nvPr>
            <p:ph idx="1"/>
          </p:nvPr>
        </p:nvPicPr>
        <p:blipFill>
          <a:blip r:embed="rId3" cstate="print"/>
          <a:stretch>
            <a:fillRect/>
          </a:stretch>
        </p:blipFill>
        <p:spPr>
          <a:xfrm>
            <a:off x="5940152" y="1628800"/>
            <a:ext cx="2574231" cy="1930673"/>
          </a:xfrm>
        </p:spPr>
      </p:pic>
      <p:sp>
        <p:nvSpPr>
          <p:cNvPr id="5" name="Rechteck 4"/>
          <p:cNvSpPr/>
          <p:nvPr/>
        </p:nvSpPr>
        <p:spPr>
          <a:xfrm>
            <a:off x="1907704" y="1700808"/>
            <a:ext cx="3312368"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Medikamentöse Therapie</a:t>
            </a:r>
          </a:p>
          <a:p>
            <a:pPr algn="ctr"/>
            <a:endParaRPr lang="de-DE" dirty="0"/>
          </a:p>
        </p:txBody>
      </p:sp>
      <p:sp>
        <p:nvSpPr>
          <p:cNvPr id="10" name="Abgerundetes Rechteck 9"/>
          <p:cNvSpPr/>
          <p:nvPr/>
        </p:nvSpPr>
        <p:spPr>
          <a:xfrm>
            <a:off x="251520" y="2852936"/>
            <a:ext cx="5580112" cy="1800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Enzymhemmer:</a:t>
            </a:r>
          </a:p>
          <a:p>
            <a:pPr algn="ctr"/>
            <a:endParaRPr lang="de-DE" dirty="0" smtClean="0"/>
          </a:p>
          <a:p>
            <a:pPr algn="ctr"/>
            <a:r>
              <a:rPr lang="de-DE" dirty="0" smtClean="0"/>
              <a:t>Hemmen ein Enzym das den Protonentransport an der Belegzelle reguliert , dadurch wird die Säuresekretion gehemmt.</a:t>
            </a:r>
          </a:p>
          <a:p>
            <a:pPr algn="ctr"/>
            <a:r>
              <a:rPr lang="de-DE" dirty="0" err="1" smtClean="0"/>
              <a:t>Wirstoff</a:t>
            </a:r>
            <a:r>
              <a:rPr lang="de-DE" dirty="0" smtClean="0"/>
              <a:t>: </a:t>
            </a:r>
            <a:r>
              <a:rPr lang="de-DE" dirty="0" err="1" smtClean="0"/>
              <a:t>Omeprazol</a:t>
            </a:r>
            <a:endParaRPr lang="de-DE" dirty="0"/>
          </a:p>
        </p:txBody>
      </p:sp>
      <p:sp>
        <p:nvSpPr>
          <p:cNvPr id="11" name="Abgerundetes Rechteck 10"/>
          <p:cNvSpPr/>
          <p:nvPr/>
        </p:nvSpPr>
        <p:spPr>
          <a:xfrm>
            <a:off x="0" y="4797152"/>
            <a:ext cx="9144000" cy="194421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Histamin-H2-Rezeptor-Antagonisten (H2 Blocker) :</a:t>
            </a:r>
          </a:p>
          <a:p>
            <a:pPr algn="ctr"/>
            <a:endParaRPr lang="de-DE" dirty="0" smtClean="0"/>
          </a:p>
          <a:p>
            <a:pPr algn="ctr"/>
            <a:r>
              <a:rPr lang="de-DE" dirty="0" smtClean="0"/>
              <a:t>Blockieren die Rezeptoren für Histamin an den Belegzellen und hemmen dadurch die Sekretion von Magensäure</a:t>
            </a:r>
          </a:p>
          <a:p>
            <a:pPr algn="ctr"/>
            <a:r>
              <a:rPr lang="de-DE" dirty="0" smtClean="0"/>
              <a:t>Gabe über 4 Wochen, Einnahme abends</a:t>
            </a:r>
          </a:p>
          <a:p>
            <a:pPr algn="ctr"/>
            <a:r>
              <a:rPr lang="de-DE" dirty="0" smtClean="0"/>
              <a:t>Wirkstoffe : </a:t>
            </a:r>
            <a:r>
              <a:rPr lang="de-DE" dirty="0" err="1" smtClean="0"/>
              <a:t>Cimetidin</a:t>
            </a:r>
            <a:r>
              <a:rPr lang="de-DE" dirty="0" smtClean="0"/>
              <a:t> (</a:t>
            </a:r>
            <a:r>
              <a:rPr lang="de-DE" dirty="0" err="1" smtClean="0"/>
              <a:t>Tagamet</a:t>
            </a:r>
            <a:r>
              <a:rPr lang="de-DE" dirty="0" smtClean="0"/>
              <a:t>), </a:t>
            </a:r>
            <a:r>
              <a:rPr lang="de-DE" dirty="0" err="1" smtClean="0"/>
              <a:t>Famotidin</a:t>
            </a:r>
            <a:r>
              <a:rPr lang="de-DE" dirty="0" smtClean="0"/>
              <a:t> (</a:t>
            </a:r>
            <a:r>
              <a:rPr lang="de-DE" dirty="0" err="1" smtClean="0"/>
              <a:t>Pepdul</a:t>
            </a:r>
            <a:r>
              <a:rPr lang="de-DE" dirty="0" smtClean="0"/>
              <a:t>), </a:t>
            </a:r>
            <a:r>
              <a:rPr lang="de-DE" dirty="0" err="1" smtClean="0"/>
              <a:t>Ranitidin</a:t>
            </a:r>
            <a:r>
              <a:rPr lang="de-DE" dirty="0" smtClean="0"/>
              <a:t> (</a:t>
            </a:r>
            <a:r>
              <a:rPr lang="de-DE" dirty="0" err="1" smtClean="0"/>
              <a:t>Zantic</a:t>
            </a:r>
            <a:r>
              <a:rPr lang="de-DE" dirty="0" smtClean="0"/>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Therapie der </a:t>
            </a:r>
            <a:r>
              <a:rPr lang="de-DE" dirty="0" err="1" smtClean="0"/>
              <a:t>Ulkuskrankheit</a:t>
            </a:r>
            <a:endParaRPr lang="de-DE" dirty="0"/>
          </a:p>
        </p:txBody>
      </p:sp>
      <p:pic>
        <p:nvPicPr>
          <p:cNvPr id="6" name="Inhaltsplatzhalter 5" descr="medikamente.jpg"/>
          <p:cNvPicPr>
            <a:picLocks noGrp="1" noChangeAspect="1"/>
          </p:cNvPicPr>
          <p:nvPr>
            <p:ph idx="1"/>
          </p:nvPr>
        </p:nvPicPr>
        <p:blipFill>
          <a:blip r:embed="rId3" cstate="print"/>
          <a:stretch>
            <a:fillRect/>
          </a:stretch>
        </p:blipFill>
        <p:spPr>
          <a:xfrm>
            <a:off x="5940152" y="1628800"/>
            <a:ext cx="2574231" cy="1930673"/>
          </a:xfrm>
        </p:spPr>
      </p:pic>
      <p:sp>
        <p:nvSpPr>
          <p:cNvPr id="5" name="Rechteck 4"/>
          <p:cNvSpPr/>
          <p:nvPr/>
        </p:nvSpPr>
        <p:spPr>
          <a:xfrm>
            <a:off x="1907704" y="1700808"/>
            <a:ext cx="3312368"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Medikamentöse Therapie</a:t>
            </a:r>
          </a:p>
          <a:p>
            <a:pPr algn="ctr"/>
            <a:endParaRPr lang="de-DE" dirty="0"/>
          </a:p>
        </p:txBody>
      </p:sp>
      <p:sp>
        <p:nvSpPr>
          <p:cNvPr id="10" name="Abgerundetes Rechteck 9"/>
          <p:cNvSpPr/>
          <p:nvPr/>
        </p:nvSpPr>
        <p:spPr>
          <a:xfrm>
            <a:off x="251520" y="2852936"/>
            <a:ext cx="5580112" cy="187220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Misoprostol</a:t>
            </a:r>
            <a:r>
              <a:rPr lang="de-DE" dirty="0" smtClean="0"/>
              <a:t>:</a:t>
            </a:r>
          </a:p>
          <a:p>
            <a:pPr algn="ctr"/>
            <a:endParaRPr lang="de-DE" dirty="0" smtClean="0"/>
          </a:p>
          <a:p>
            <a:pPr algn="ctr"/>
            <a:r>
              <a:rPr lang="de-DE" dirty="0" smtClean="0"/>
              <a:t>Synthetischer </a:t>
            </a:r>
            <a:r>
              <a:rPr lang="de-DE" dirty="0" err="1" smtClean="0"/>
              <a:t>Prostaglandinabkömmling</a:t>
            </a:r>
            <a:r>
              <a:rPr lang="de-DE" dirty="0" smtClean="0"/>
              <a:t>.</a:t>
            </a:r>
          </a:p>
          <a:p>
            <a:pPr algn="ctr"/>
            <a:r>
              <a:rPr lang="de-DE" dirty="0" smtClean="0"/>
              <a:t>Hemmt die Säureproduktion</a:t>
            </a:r>
          </a:p>
          <a:p>
            <a:pPr algn="ctr"/>
            <a:r>
              <a:rPr lang="de-DE" dirty="0" smtClean="0"/>
              <a:t>Fördert Magenschleimbildung und Durchblutung der Schleimhaut.</a:t>
            </a:r>
          </a:p>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ctrTitle"/>
          </p:nvPr>
        </p:nvSpPr>
        <p:spPr/>
        <p:txBody>
          <a:bodyPr/>
          <a:lstStyle/>
          <a:p>
            <a:r>
              <a:rPr lang="de-DE" b="1" dirty="0" smtClean="0"/>
              <a:t>Therapie der Komplikationen</a:t>
            </a:r>
            <a:endParaRPr lang="de-DE" b="1" dirty="0"/>
          </a:p>
        </p:txBody>
      </p:sp>
      <p:sp>
        <p:nvSpPr>
          <p:cNvPr id="4" name="Untertitel 3"/>
          <p:cNvSpPr>
            <a:spLocks noGrp="1"/>
          </p:cNvSpPr>
          <p:nvPr>
            <p:ph type="subTitle" idx="1"/>
          </p:nvPr>
        </p:nvSpPr>
        <p:spPr/>
        <p:txBody>
          <a:bodyPr/>
          <a:lstStyle/>
          <a:p>
            <a:r>
              <a:rPr lang="de-DE" b="1" dirty="0" err="1" smtClean="0">
                <a:solidFill>
                  <a:schemeClr val="tx1">
                    <a:lumMod val="85000"/>
                    <a:lumOff val="15000"/>
                  </a:schemeClr>
                </a:solidFill>
              </a:rPr>
              <a:t>Ulkusblutung</a:t>
            </a:r>
            <a:endParaRPr lang="de-DE" b="1" dirty="0">
              <a:solidFill>
                <a:schemeClr val="tx1">
                  <a:lumMod val="85000"/>
                  <a:lumOff val="15000"/>
                </a:schemeClr>
              </a:solidFill>
            </a:endParaRPr>
          </a:p>
        </p:txBody>
      </p:sp>
    </p:spTree>
  </p:cSld>
  <p:clrMapOvr>
    <a:masterClrMapping/>
  </p:clrMapOvr>
  <p:transition>
    <p:dissolv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Therapie </a:t>
            </a:r>
            <a:r>
              <a:rPr lang="de-DE" dirty="0" err="1" smtClean="0"/>
              <a:t>Ulkusblutung</a:t>
            </a:r>
            <a:endParaRPr lang="de-DE" dirty="0"/>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467544" y="2204864"/>
            <a:ext cx="8208912" cy="244827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Eine massive </a:t>
            </a:r>
            <a:r>
              <a:rPr lang="de-DE" sz="2400" dirty="0" err="1" smtClean="0"/>
              <a:t>Ulkusblutung</a:t>
            </a:r>
            <a:r>
              <a:rPr lang="de-DE" sz="2400" dirty="0" smtClean="0"/>
              <a:t> erfordert eine sofortige Notendoskopie</a:t>
            </a:r>
          </a:p>
          <a:p>
            <a:pPr algn="ctr"/>
            <a:endParaRPr lang="de-DE" sz="2400" dirty="0" smtClean="0"/>
          </a:p>
          <a:p>
            <a:pPr algn="ctr"/>
            <a:r>
              <a:rPr lang="de-DE" sz="2400" dirty="0" smtClean="0"/>
              <a:t>Blutungen können Unterspritzt oder </a:t>
            </a:r>
            <a:r>
              <a:rPr lang="de-DE" sz="2400" dirty="0" err="1" smtClean="0"/>
              <a:t>geclipt</a:t>
            </a:r>
            <a:r>
              <a:rPr lang="de-DE" sz="2400" dirty="0" smtClean="0"/>
              <a:t> werden</a:t>
            </a:r>
          </a:p>
          <a:p>
            <a:pPr algn="ct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normAutofit fontScale="90000"/>
          </a:bodyPr>
          <a:lstStyle/>
          <a:p>
            <a:r>
              <a:rPr lang="de-DE" dirty="0" smtClean="0"/>
              <a:t>Unterspritzt mit </a:t>
            </a:r>
            <a:r>
              <a:rPr lang="de-DE" dirty="0" err="1" smtClean="0"/>
              <a:t>Suprarenin</a:t>
            </a:r>
            <a:r>
              <a:rPr lang="de-DE" dirty="0" smtClean="0"/>
              <a:t> und </a:t>
            </a:r>
            <a:r>
              <a:rPr lang="de-DE" dirty="0" err="1" smtClean="0"/>
              <a:t>geclipt</a:t>
            </a:r>
            <a:endParaRPr lang="de-DE" dirty="0"/>
          </a:p>
        </p:txBody>
      </p:sp>
      <p:pic>
        <p:nvPicPr>
          <p:cNvPr id="4" name="Inhaltsplatzhalter 3" descr="Supraclip.jpg"/>
          <p:cNvPicPr>
            <a:picLocks noGrp="1" noChangeAspect="1"/>
          </p:cNvPicPr>
          <p:nvPr>
            <p:ph idx="1"/>
          </p:nvPr>
        </p:nvPicPr>
        <p:blipFill>
          <a:blip r:embed="rId3" cstate="print"/>
          <a:stretch>
            <a:fillRect/>
          </a:stretch>
        </p:blipFill>
        <p:spPr>
          <a:xfrm>
            <a:off x="1763688" y="1448252"/>
            <a:ext cx="5760639" cy="4953701"/>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Unterspritzt mit </a:t>
            </a:r>
            <a:r>
              <a:rPr lang="de-DE" dirty="0" err="1" smtClean="0"/>
              <a:t>Ethoxysklerol</a:t>
            </a:r>
            <a:endParaRPr lang="de-DE" dirty="0"/>
          </a:p>
        </p:txBody>
      </p:sp>
      <p:pic>
        <p:nvPicPr>
          <p:cNvPr id="4" name="Inhaltsplatzhalter 3" descr="unterspritzt.jpg"/>
          <p:cNvPicPr>
            <a:picLocks noGrp="1" noChangeAspect="1"/>
          </p:cNvPicPr>
          <p:nvPr>
            <p:ph idx="1"/>
          </p:nvPr>
        </p:nvPicPr>
        <p:blipFill>
          <a:blip r:embed="rId3" cstate="print"/>
          <a:stretch>
            <a:fillRect/>
          </a:stretch>
        </p:blipFill>
        <p:spPr>
          <a:xfrm>
            <a:off x="1331640" y="1570646"/>
            <a:ext cx="5904656" cy="5080751"/>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endParaRPr lang="de-DE"/>
          </a:p>
        </p:txBody>
      </p:sp>
      <p:sp>
        <p:nvSpPr>
          <p:cNvPr id="4" name="Inhaltsplatzhalter 3"/>
          <p:cNvSpPr>
            <a:spLocks noGrp="1"/>
          </p:cNvSpPr>
          <p:nvPr>
            <p:ph idx="1"/>
          </p:nvPr>
        </p:nvSpPr>
        <p:spPr>
          <a:xfrm>
            <a:off x="6300192" y="692696"/>
            <a:ext cx="2170584" cy="1944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pPr>
            <a:endParaRPr lang="de-DE" sz="1800" dirty="0" smtClean="0"/>
          </a:p>
          <a:p>
            <a:pPr algn="ctr">
              <a:buNone/>
            </a:pPr>
            <a:r>
              <a:rPr lang="de-DE" sz="1800" dirty="0" smtClean="0"/>
              <a:t>Endoskopie</a:t>
            </a:r>
          </a:p>
          <a:p>
            <a:pPr algn="ctr"/>
            <a:endParaRPr lang="de-DE" dirty="0"/>
          </a:p>
        </p:txBody>
      </p:sp>
      <p:sp>
        <p:nvSpPr>
          <p:cNvPr id="5" name="Ellipse 4"/>
          <p:cNvSpPr/>
          <p:nvPr/>
        </p:nvSpPr>
        <p:spPr>
          <a:xfrm>
            <a:off x="179512" y="476672"/>
            <a:ext cx="3347864" cy="2619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Laborwerte häufig normal, bei schwereren Verläufen Anstieg der Entzündungsmarker</a:t>
            </a:r>
          </a:p>
          <a:p>
            <a:pPr algn="ctr"/>
            <a:endParaRPr lang="de-DE" dirty="0"/>
          </a:p>
        </p:txBody>
      </p:sp>
      <p:sp>
        <p:nvSpPr>
          <p:cNvPr id="6" name="Ellipse 5"/>
          <p:cNvSpPr/>
          <p:nvPr/>
        </p:nvSpPr>
        <p:spPr>
          <a:xfrm>
            <a:off x="3419872" y="2204864"/>
            <a:ext cx="2714600" cy="1800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solidFill>
                  <a:schemeClr val="tx1">
                    <a:lumMod val="95000"/>
                    <a:lumOff val="5000"/>
                  </a:schemeClr>
                </a:solidFill>
              </a:rPr>
              <a:t>Diagnose</a:t>
            </a:r>
            <a:endParaRPr lang="de-DE" sz="3200" b="1" dirty="0">
              <a:solidFill>
                <a:schemeClr val="tx1">
                  <a:lumMod val="95000"/>
                  <a:lumOff val="5000"/>
                </a:schemeClr>
              </a:solidFill>
            </a:endParaRPr>
          </a:p>
        </p:txBody>
      </p:sp>
      <p:sp>
        <p:nvSpPr>
          <p:cNvPr id="7" name="Ellipse 6"/>
          <p:cNvSpPr/>
          <p:nvPr/>
        </p:nvSpPr>
        <p:spPr>
          <a:xfrm>
            <a:off x="2123728" y="4077072"/>
            <a:ext cx="3528392"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Bei Verdacht auf </a:t>
            </a:r>
            <a:r>
              <a:rPr lang="de-DE" dirty="0" err="1" smtClean="0"/>
              <a:t>Soorösophagitis</a:t>
            </a:r>
            <a:r>
              <a:rPr lang="de-DE" dirty="0" smtClean="0"/>
              <a:t> kann ein Abstrich/PE hilfreich sein</a:t>
            </a:r>
            <a:endParaRPr lang="de-DE"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1000" fill="hold"/>
                                        <p:tgtEl>
                                          <p:spTgt spid="4">
                                            <p:bg/>
                                          </p:spTgt>
                                        </p:tgtEl>
                                        <p:attrNameLst>
                                          <p:attrName>ppt_w</p:attrName>
                                        </p:attrNameLst>
                                      </p:cBhvr>
                                      <p:tavLst>
                                        <p:tav tm="0">
                                          <p:val>
                                            <p:strVal val="#ppt_w*0.70"/>
                                          </p:val>
                                        </p:tav>
                                        <p:tav tm="100000">
                                          <p:val>
                                            <p:strVal val="#ppt_w"/>
                                          </p:val>
                                        </p:tav>
                                      </p:tavLst>
                                    </p:anim>
                                    <p:anim calcmode="lin" valueType="num">
                                      <p:cBhvr>
                                        <p:cTn id="14" dur="1000" fill="hold"/>
                                        <p:tgtEl>
                                          <p:spTgt spid="4">
                                            <p:bg/>
                                          </p:spTgt>
                                        </p:tgtEl>
                                        <p:attrNameLst>
                                          <p:attrName>ppt_h</p:attrName>
                                        </p:attrNameLst>
                                      </p:cBhvr>
                                      <p:tavLst>
                                        <p:tav tm="0">
                                          <p:val>
                                            <p:strVal val="#ppt_h"/>
                                          </p:val>
                                        </p:tav>
                                        <p:tav tm="100000">
                                          <p:val>
                                            <p:strVal val="#ppt_h"/>
                                          </p:val>
                                        </p:tav>
                                      </p:tavLst>
                                    </p:anim>
                                    <p:animEffect transition="in" filter="fade">
                                      <p:cBhvr>
                                        <p:cTn id="15" dur="1000"/>
                                        <p:tgtEl>
                                          <p:spTgt spid="4">
                                            <p:bg/>
                                          </p:spTgt>
                                        </p:tgtEl>
                                      </p:cBhvr>
                                    </p:animEffect>
                                  </p:childTnLst>
                                </p:cTn>
                              </p:par>
                            </p:childTnLst>
                          </p:cTn>
                        </p:par>
                        <p:par>
                          <p:cTn id="16" fill="hold">
                            <p:stCondLst>
                              <p:cond delay="3000"/>
                            </p:stCondLst>
                            <p:childTnLst>
                              <p:par>
                                <p:cTn id="17" presetID="55" presetClass="entr" presetSubtype="0" fill="hold" grpId="0" nodeType="afterEffect">
                                  <p:stCondLst>
                                    <p:cond delay="2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par>
                          <p:cTn id="22" fill="hold">
                            <p:stCondLst>
                              <p:cond delay="6000"/>
                            </p:stCondLst>
                            <p:childTnLst>
                              <p:par>
                                <p:cTn id="23" presetID="55" presetClass="entr" presetSubtype="0" fill="hold" grpId="0" nodeType="afterEffect">
                                  <p:stCondLst>
                                    <p:cond delay="2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6" grpId="0" animBg="1"/>
      <p:bldP spid="7"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Therapie der </a:t>
            </a:r>
            <a:r>
              <a:rPr lang="de-DE" dirty="0" err="1" smtClean="0"/>
              <a:t>Ulkusblutung</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Gabe von </a:t>
            </a:r>
            <a:r>
              <a:rPr lang="de-DE" dirty="0" err="1" smtClean="0"/>
              <a:t>Erythrozytenkonzentraten</a:t>
            </a:r>
            <a:r>
              <a:rPr lang="de-DE" dirty="0" smtClean="0"/>
              <a:t> bei großen Blutverlusten</a:t>
            </a:r>
          </a:p>
          <a:p>
            <a:r>
              <a:rPr lang="de-DE" dirty="0" smtClean="0"/>
              <a:t>Nahrungskarenz</a:t>
            </a:r>
          </a:p>
          <a:p>
            <a:r>
              <a:rPr lang="de-DE" dirty="0" smtClean="0"/>
              <a:t>Bettruhe</a:t>
            </a:r>
          </a:p>
          <a:p>
            <a:r>
              <a:rPr lang="de-DE" dirty="0" smtClean="0"/>
              <a:t>Gabe von Infusionen (Volumenersatz)</a:t>
            </a:r>
          </a:p>
          <a:p>
            <a:r>
              <a:rPr lang="de-DE" dirty="0" err="1" smtClean="0"/>
              <a:t>Monitoring</a:t>
            </a:r>
            <a:r>
              <a:rPr lang="de-DE" dirty="0" smtClean="0"/>
              <a:t> von Blutdruck, Puls und Atmung sowie regelmäßige Kontrollen von </a:t>
            </a:r>
            <a:r>
              <a:rPr lang="de-DE" dirty="0" err="1" smtClean="0"/>
              <a:t>Hb</a:t>
            </a:r>
            <a:r>
              <a:rPr lang="de-DE" dirty="0" smtClean="0"/>
              <a:t> und Gerinnung</a:t>
            </a:r>
          </a:p>
          <a:p>
            <a:r>
              <a:rPr lang="de-DE" dirty="0" smtClean="0"/>
              <a:t>Cave: </a:t>
            </a:r>
            <a:r>
              <a:rPr lang="de-DE" dirty="0" err="1" smtClean="0"/>
              <a:t>Verbrauchskoagulopathie</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normAutofit fontScale="90000"/>
          </a:bodyPr>
          <a:lstStyle/>
          <a:p>
            <a:r>
              <a:rPr lang="de-DE" dirty="0" smtClean="0"/>
              <a:t>Modifizierte Forrest-Klassifikation der </a:t>
            </a:r>
            <a:r>
              <a:rPr lang="de-DE" dirty="0" err="1" smtClean="0"/>
              <a:t>Ulkusblutung</a:t>
            </a:r>
            <a:endParaRPr lang="de-DE" dirty="0"/>
          </a:p>
        </p:txBody>
      </p:sp>
      <p:graphicFrame>
        <p:nvGraphicFramePr>
          <p:cNvPr id="4" name="Inhaltsplatzhalter 3"/>
          <p:cNvGraphicFramePr>
            <a:graphicFrameLocks noGrp="1"/>
          </p:cNvGraphicFramePr>
          <p:nvPr>
            <p:ph idx="1"/>
          </p:nvPr>
        </p:nvGraphicFramePr>
        <p:xfrm>
          <a:off x="395536" y="2204864"/>
          <a:ext cx="8229601" cy="3942080"/>
        </p:xfrm>
        <a:graphic>
          <a:graphicData uri="http://schemas.openxmlformats.org/drawingml/2006/table">
            <a:tbl>
              <a:tblPr firstRow="1" bandRow="1">
                <a:tableStyleId>{5C22544A-7EE6-4342-B048-85BDC9FD1C3A}</a:tableStyleId>
              </a:tblPr>
              <a:tblGrid>
                <a:gridCol w="1700549"/>
                <a:gridCol w="3264526"/>
                <a:gridCol w="3264526"/>
              </a:tblGrid>
              <a:tr h="370840">
                <a:tc>
                  <a:txBody>
                    <a:bodyPr/>
                    <a:lstStyle/>
                    <a:p>
                      <a:r>
                        <a:rPr lang="de-DE" dirty="0" smtClean="0"/>
                        <a:t>Blutung</a:t>
                      </a:r>
                      <a:endParaRPr lang="de-DE" dirty="0"/>
                    </a:p>
                  </a:txBody>
                  <a:tcPr/>
                </a:tc>
                <a:tc>
                  <a:txBody>
                    <a:bodyPr/>
                    <a:lstStyle/>
                    <a:p>
                      <a:endParaRPr lang="de-DE" dirty="0"/>
                    </a:p>
                  </a:txBody>
                  <a:tcPr/>
                </a:tc>
                <a:tc>
                  <a:txBody>
                    <a:bodyPr/>
                    <a:lstStyle/>
                    <a:p>
                      <a:r>
                        <a:rPr lang="de-DE" dirty="0" smtClean="0"/>
                        <a:t>Therapie</a:t>
                      </a:r>
                      <a:endParaRPr lang="de-DE" dirty="0"/>
                    </a:p>
                  </a:txBody>
                  <a:tcPr/>
                </a:tc>
              </a:tr>
              <a:tr h="370840">
                <a:tc>
                  <a:txBody>
                    <a:bodyPr/>
                    <a:lstStyle/>
                    <a:p>
                      <a:r>
                        <a:rPr lang="de-DE" dirty="0" smtClean="0"/>
                        <a:t>Forrest 1a </a:t>
                      </a:r>
                      <a:endParaRPr lang="de-DE" dirty="0"/>
                    </a:p>
                  </a:txBody>
                  <a:tcPr/>
                </a:tc>
                <a:tc>
                  <a:txBody>
                    <a:bodyPr/>
                    <a:lstStyle/>
                    <a:p>
                      <a:r>
                        <a:rPr lang="de-DE" dirty="0" smtClean="0"/>
                        <a:t>Arteriell-spritzend</a:t>
                      </a:r>
                      <a:endParaRPr lang="de-DE" dirty="0"/>
                    </a:p>
                  </a:txBody>
                  <a:tcPr/>
                </a:tc>
                <a:tc>
                  <a:txBody>
                    <a:bodyPr/>
                    <a:lstStyle/>
                    <a:p>
                      <a:r>
                        <a:rPr lang="de-DE" dirty="0" smtClean="0"/>
                        <a:t>Operation</a:t>
                      </a:r>
                      <a:r>
                        <a:rPr lang="de-DE" baseline="0" dirty="0" smtClean="0"/>
                        <a:t> oder Operation nach </a:t>
                      </a:r>
                      <a:r>
                        <a:rPr lang="de-DE" baseline="0" dirty="0" err="1" smtClean="0"/>
                        <a:t>endosk</a:t>
                      </a:r>
                      <a:r>
                        <a:rPr lang="de-DE" baseline="0" dirty="0" smtClean="0"/>
                        <a:t>. Blutstillung</a:t>
                      </a:r>
                      <a:endParaRPr lang="de-DE" dirty="0"/>
                    </a:p>
                  </a:txBody>
                  <a:tcPr/>
                </a:tc>
              </a:tr>
              <a:tr h="370840">
                <a:tc>
                  <a:txBody>
                    <a:bodyPr/>
                    <a:lstStyle/>
                    <a:p>
                      <a:r>
                        <a:rPr lang="de-DE" dirty="0" smtClean="0"/>
                        <a:t>Forrest 1b </a:t>
                      </a:r>
                      <a:endParaRPr lang="de-DE" dirty="0"/>
                    </a:p>
                  </a:txBody>
                  <a:tcPr/>
                </a:tc>
                <a:tc>
                  <a:txBody>
                    <a:bodyPr/>
                    <a:lstStyle/>
                    <a:p>
                      <a:r>
                        <a:rPr lang="de-DE" dirty="0" smtClean="0"/>
                        <a:t>Sickerblutung (arteriell, </a:t>
                      </a:r>
                      <a:r>
                        <a:rPr lang="de-DE" dirty="0" err="1" smtClean="0"/>
                        <a:t>Venön</a:t>
                      </a:r>
                      <a:r>
                        <a:rPr lang="de-DE" dirty="0" smtClean="0"/>
                        <a:t>, </a:t>
                      </a:r>
                      <a:r>
                        <a:rPr lang="de-DE" dirty="0" err="1" smtClean="0"/>
                        <a:t>kapilär</a:t>
                      </a:r>
                      <a:r>
                        <a:rPr lang="de-DE" dirty="0" smtClean="0"/>
                        <a:t>)</a:t>
                      </a:r>
                      <a:endParaRPr lang="de-DE" dirty="0"/>
                    </a:p>
                  </a:txBody>
                  <a:tcPr/>
                </a:tc>
                <a:tc>
                  <a:txBody>
                    <a:bodyPr/>
                    <a:lstStyle/>
                    <a:p>
                      <a:r>
                        <a:rPr lang="de-DE" dirty="0" err="1" smtClean="0"/>
                        <a:t>Endosk</a:t>
                      </a:r>
                      <a:r>
                        <a:rPr lang="de-DE" dirty="0" smtClean="0"/>
                        <a:t>. Blutstillung oder Pharmakotherapie</a:t>
                      </a:r>
                      <a:endParaRPr lang="de-DE" dirty="0"/>
                    </a:p>
                  </a:txBody>
                  <a:tcPr/>
                </a:tc>
              </a:tr>
              <a:tr h="370840">
                <a:tc>
                  <a:txBody>
                    <a:bodyPr/>
                    <a:lstStyle/>
                    <a:p>
                      <a:r>
                        <a:rPr lang="de-DE" dirty="0" smtClean="0"/>
                        <a:t>Forrest 2a </a:t>
                      </a:r>
                      <a:endParaRPr lang="de-DE" dirty="0"/>
                    </a:p>
                  </a:txBody>
                  <a:tcPr/>
                </a:tc>
                <a:tc>
                  <a:txBody>
                    <a:bodyPr/>
                    <a:lstStyle/>
                    <a:p>
                      <a:r>
                        <a:rPr lang="de-DE" dirty="0" smtClean="0"/>
                        <a:t>Sichtbarer Gefäßstumpf </a:t>
                      </a:r>
                      <a:r>
                        <a:rPr lang="de-DE" dirty="0" err="1" smtClean="0"/>
                        <a:t>imUlkusgrund</a:t>
                      </a:r>
                      <a:endParaRPr lang="de-DE" dirty="0"/>
                    </a:p>
                  </a:txBody>
                  <a:tcPr/>
                </a:tc>
                <a:tc>
                  <a:txBody>
                    <a:bodyPr/>
                    <a:lstStyle/>
                    <a:p>
                      <a:r>
                        <a:rPr lang="de-DE" dirty="0" smtClean="0"/>
                        <a:t>Operation</a:t>
                      </a:r>
                      <a:endParaRPr lang="de-DE" dirty="0"/>
                    </a:p>
                  </a:txBody>
                  <a:tcPr/>
                </a:tc>
              </a:tr>
              <a:tr h="370840">
                <a:tc>
                  <a:txBody>
                    <a:bodyPr/>
                    <a:lstStyle/>
                    <a:p>
                      <a:r>
                        <a:rPr lang="de-DE" dirty="0" smtClean="0"/>
                        <a:t>Forrest 2b </a:t>
                      </a:r>
                      <a:endParaRPr lang="de-DE" dirty="0"/>
                    </a:p>
                  </a:txBody>
                  <a:tcPr/>
                </a:tc>
                <a:tc>
                  <a:txBody>
                    <a:bodyPr/>
                    <a:lstStyle/>
                    <a:p>
                      <a:r>
                        <a:rPr lang="de-DE" dirty="0" err="1" smtClean="0"/>
                        <a:t>Adhärendes</a:t>
                      </a:r>
                      <a:r>
                        <a:rPr lang="de-DE" dirty="0" smtClean="0"/>
                        <a:t> Koagulum</a:t>
                      </a:r>
                      <a:endParaRPr lang="de-DE" dirty="0"/>
                    </a:p>
                  </a:txBody>
                  <a:tcPr/>
                </a:tc>
                <a:tc>
                  <a:txBody>
                    <a:bodyPr/>
                    <a:lstStyle/>
                    <a:p>
                      <a:r>
                        <a:rPr lang="de-DE" dirty="0" smtClean="0"/>
                        <a:t>Kontrollendoskopie nach 24 h und </a:t>
                      </a:r>
                      <a:r>
                        <a:rPr lang="de-DE" dirty="0" err="1" smtClean="0"/>
                        <a:t>Reklassifikation</a:t>
                      </a:r>
                      <a:endParaRPr lang="de-DE" dirty="0"/>
                    </a:p>
                  </a:txBody>
                  <a:tcPr/>
                </a:tc>
              </a:tr>
              <a:tr h="370840">
                <a:tc>
                  <a:txBody>
                    <a:bodyPr/>
                    <a:lstStyle/>
                    <a:p>
                      <a:r>
                        <a:rPr lang="de-DE" dirty="0" smtClean="0"/>
                        <a:t>Forrest</a:t>
                      </a:r>
                      <a:r>
                        <a:rPr lang="de-DE" baseline="0" dirty="0" smtClean="0"/>
                        <a:t> 2c </a:t>
                      </a:r>
                      <a:endParaRPr lang="de-DE" dirty="0"/>
                    </a:p>
                  </a:txBody>
                  <a:tcPr/>
                </a:tc>
                <a:tc>
                  <a:txBody>
                    <a:bodyPr/>
                    <a:lstStyle/>
                    <a:p>
                      <a:r>
                        <a:rPr lang="de-DE" dirty="0" err="1" smtClean="0"/>
                        <a:t>Hämatinbelag</a:t>
                      </a:r>
                      <a:r>
                        <a:rPr lang="de-DE" dirty="0" smtClean="0"/>
                        <a:t> im </a:t>
                      </a:r>
                      <a:r>
                        <a:rPr lang="de-DE" dirty="0" err="1" smtClean="0"/>
                        <a:t>Ulkusgrund</a:t>
                      </a:r>
                      <a:endParaRPr lang="de-DE" dirty="0"/>
                    </a:p>
                  </a:txBody>
                  <a:tcPr/>
                </a:tc>
                <a:tc>
                  <a:txBody>
                    <a:bodyPr/>
                    <a:lstStyle/>
                    <a:p>
                      <a:r>
                        <a:rPr lang="de-DE" dirty="0" err="1" smtClean="0"/>
                        <a:t>Blutungsrezidivprohylaxe</a:t>
                      </a:r>
                      <a:endParaRPr lang="de-DE" dirty="0"/>
                    </a:p>
                  </a:txBody>
                  <a:tcPr/>
                </a:tc>
              </a:tr>
              <a:tr h="370840">
                <a:tc>
                  <a:txBody>
                    <a:bodyPr/>
                    <a:lstStyle/>
                    <a:p>
                      <a:r>
                        <a:rPr lang="de-DE" dirty="0" smtClean="0"/>
                        <a:t>Forrest</a:t>
                      </a:r>
                      <a:r>
                        <a:rPr lang="de-DE" baseline="0" dirty="0" smtClean="0"/>
                        <a:t> 3</a:t>
                      </a:r>
                      <a:endParaRPr lang="de-DE" dirty="0"/>
                    </a:p>
                  </a:txBody>
                  <a:tcPr/>
                </a:tc>
                <a:tc>
                  <a:txBody>
                    <a:bodyPr/>
                    <a:lstStyle/>
                    <a:p>
                      <a:r>
                        <a:rPr lang="de-DE" dirty="0" smtClean="0"/>
                        <a:t>Ulkus ohne Stigmata einer vorausgegangenen</a:t>
                      </a:r>
                      <a:r>
                        <a:rPr lang="de-DE" baseline="0" dirty="0" smtClean="0"/>
                        <a:t> Blutung</a:t>
                      </a:r>
                      <a:endParaRPr lang="de-DE" dirty="0"/>
                    </a:p>
                  </a:txBody>
                  <a:tcPr/>
                </a:tc>
                <a:tc>
                  <a:txBody>
                    <a:bodyPr/>
                    <a:lstStyle/>
                    <a:p>
                      <a:r>
                        <a:rPr lang="de-DE" dirty="0" err="1" smtClean="0"/>
                        <a:t>Blutungsrezidivprophylaxe</a:t>
                      </a:r>
                      <a:endParaRPr lang="de-DE" dirty="0"/>
                    </a:p>
                  </a:txBody>
                  <a:tcPr/>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smtClean="0"/>
              <a:t>Perforation</a:t>
            </a:r>
            <a:endParaRPr lang="de-DE" dirty="0"/>
          </a:p>
        </p:txBody>
      </p:sp>
      <p:sp>
        <p:nvSpPr>
          <p:cNvPr id="3" name="Inhaltsplatzhalter 2"/>
          <p:cNvSpPr>
            <a:spLocks noGrp="1"/>
          </p:cNvSpPr>
          <p:nvPr>
            <p:ph idx="1"/>
          </p:nvPr>
        </p:nvSpPr>
        <p:spPr/>
        <p:txBody>
          <a:bodyPr/>
          <a:lstStyle/>
          <a:p>
            <a:r>
              <a:rPr lang="de-DE" dirty="0" smtClean="0"/>
              <a:t>Penetriert das Ulcus durch alle Schichten des Magens bis in den Bauchraum, nennt man das eine Perforation</a:t>
            </a:r>
          </a:p>
          <a:p>
            <a:r>
              <a:rPr lang="de-DE" dirty="0" smtClean="0"/>
              <a:t>Diese Situation ist lebensbedrohlich</a:t>
            </a:r>
          </a:p>
          <a:p>
            <a:r>
              <a:rPr lang="de-DE" dirty="0" smtClean="0"/>
              <a:t>Schockbehandlung und ein sofortige Operation ist notwendig (</a:t>
            </a:r>
            <a:r>
              <a:rPr lang="de-DE" dirty="0" err="1" smtClean="0"/>
              <a:t>Übernähung</a:t>
            </a:r>
            <a:r>
              <a:rPr lang="de-DE" dirty="0" smtClean="0"/>
              <a:t>)</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Magenausgangstenose</a:t>
            </a:r>
            <a:endParaRPr lang="de-DE" dirty="0"/>
          </a:p>
        </p:txBody>
      </p:sp>
      <p:sp>
        <p:nvSpPr>
          <p:cNvPr id="3" name="Inhaltsplatzhalter 2"/>
          <p:cNvSpPr>
            <a:spLocks noGrp="1"/>
          </p:cNvSpPr>
          <p:nvPr>
            <p:ph idx="1"/>
          </p:nvPr>
        </p:nvSpPr>
        <p:spPr/>
        <p:txBody>
          <a:bodyPr/>
          <a:lstStyle/>
          <a:p>
            <a:r>
              <a:rPr lang="de-DE" dirty="0" smtClean="0"/>
              <a:t>Immer wieder auftretende Geschwüre im </a:t>
            </a:r>
            <a:r>
              <a:rPr lang="de-DE" dirty="0" err="1" smtClean="0"/>
              <a:t>Antrum</a:t>
            </a:r>
            <a:r>
              <a:rPr lang="de-DE" dirty="0" smtClean="0"/>
              <a:t> oder Bulbus </a:t>
            </a:r>
            <a:r>
              <a:rPr lang="de-DE" dirty="0" err="1" smtClean="0"/>
              <a:t>duodeni</a:t>
            </a:r>
            <a:r>
              <a:rPr lang="de-DE" dirty="0" smtClean="0"/>
              <a:t> können zu einer Schrumpfung des </a:t>
            </a:r>
            <a:r>
              <a:rPr lang="de-DE" dirty="0" err="1" smtClean="0"/>
              <a:t>Magenaugangs</a:t>
            </a:r>
            <a:r>
              <a:rPr lang="de-DE" dirty="0" smtClean="0"/>
              <a:t> führen</a:t>
            </a:r>
          </a:p>
          <a:p>
            <a:r>
              <a:rPr lang="de-DE" dirty="0" smtClean="0"/>
              <a:t>Eine Magenausgangstenose macht eine Operation erforderlich</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2.jpg"/>
          <p:cNvPicPr>
            <a:picLocks noChangeAspect="1"/>
          </p:cNvPicPr>
          <p:nvPr/>
        </p:nvPicPr>
        <p:blipFill>
          <a:blip r:embed="rId2" cstate="print">
            <a:lum bright="6000" contrast="12000"/>
          </a:blip>
          <a:stretch>
            <a:fillRect/>
          </a:stretch>
        </p:blipFill>
        <p:spPr>
          <a:xfrm>
            <a:off x="-180528" y="-603448"/>
            <a:ext cx="9324528" cy="9001000"/>
          </a:xfrm>
          <a:prstGeom prst="rect">
            <a:avLst/>
          </a:prstGeom>
        </p:spPr>
      </p:pic>
      <p:sp>
        <p:nvSpPr>
          <p:cNvPr id="4" name="Titel 3"/>
          <p:cNvSpPr>
            <a:spLocks noGrp="1"/>
          </p:cNvSpPr>
          <p:nvPr>
            <p:ph type="ctrTitle"/>
          </p:nvPr>
        </p:nvSpPr>
        <p:spPr/>
        <p:txBody>
          <a:bodyPr/>
          <a:lstStyle/>
          <a:p>
            <a:r>
              <a:rPr lang="de-DE" dirty="0" smtClean="0"/>
              <a:t>Tumoren des Magens</a:t>
            </a:r>
            <a:endParaRPr lang="de-DE" dirty="0"/>
          </a:p>
        </p:txBody>
      </p:sp>
      <p:sp>
        <p:nvSpPr>
          <p:cNvPr id="5" name="Untertitel 4"/>
          <p:cNvSpPr>
            <a:spLocks noGrp="1"/>
          </p:cNvSpPr>
          <p:nvPr>
            <p:ph type="subTitle" idx="1"/>
          </p:nvPr>
        </p:nvSpPr>
        <p:spPr/>
        <p:txBody>
          <a:bodyPr/>
          <a:lstStyle/>
          <a:p>
            <a:r>
              <a:rPr lang="de-DE" dirty="0" smtClean="0">
                <a:solidFill>
                  <a:schemeClr val="tx1">
                    <a:lumMod val="85000"/>
                    <a:lumOff val="15000"/>
                  </a:schemeClr>
                </a:solidFill>
              </a:rPr>
              <a:t>Erkrankungen des Magens</a:t>
            </a:r>
            <a:endParaRPr lang="de-DE" dirty="0">
              <a:solidFill>
                <a:schemeClr val="tx1">
                  <a:lumMod val="85000"/>
                  <a:lumOff val="15000"/>
                </a:schemeClr>
              </a:solidFill>
            </a:endParaRPr>
          </a:p>
        </p:txBody>
      </p:sp>
    </p:spTree>
  </p:cSld>
  <p:clrMapOvr>
    <a:masterClrMapping/>
  </p:clrMapOvr>
  <p:transition>
    <p:dissolv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899592" y="1844824"/>
            <a:ext cx="7272808" cy="185050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Es handelt sich um ein bösartiges (maligne)  Geschwulst der Magenschleimhaut</a:t>
            </a:r>
          </a:p>
          <a:p>
            <a:pPr algn="ct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Häufigkeit</a:t>
            </a:r>
            <a:endParaRPr lang="de-DE" dirty="0"/>
          </a:p>
        </p:txBody>
      </p:sp>
      <p:sp>
        <p:nvSpPr>
          <p:cNvPr id="3" name="Inhaltsplatzhalter 2"/>
          <p:cNvSpPr>
            <a:spLocks noGrp="1"/>
          </p:cNvSpPr>
          <p:nvPr>
            <p:ph idx="1"/>
          </p:nvPr>
        </p:nvSpPr>
        <p:spPr/>
        <p:txBody>
          <a:bodyPr>
            <a:normAutofit/>
          </a:bodyPr>
          <a:lstStyle/>
          <a:p>
            <a:endParaRPr lang="de-DE" dirty="0"/>
          </a:p>
        </p:txBody>
      </p:sp>
      <p:sp>
        <p:nvSpPr>
          <p:cNvPr id="4" name="Abgerundetes Rechteck 3"/>
          <p:cNvSpPr/>
          <p:nvPr/>
        </p:nvSpPr>
        <p:spPr>
          <a:xfrm>
            <a:off x="467544" y="1340768"/>
            <a:ext cx="3672408" cy="12961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In Deutschland macht der Magenkrebs rund 5% aller malignen Erkrankungen aus</a:t>
            </a:r>
          </a:p>
          <a:p>
            <a:pPr algn="ctr"/>
            <a:endParaRPr lang="de-DE" dirty="0"/>
          </a:p>
        </p:txBody>
      </p:sp>
      <p:sp>
        <p:nvSpPr>
          <p:cNvPr id="5" name="Abgerundetes Rechteck 4"/>
          <p:cNvSpPr/>
          <p:nvPr/>
        </p:nvSpPr>
        <p:spPr>
          <a:xfrm>
            <a:off x="4067944" y="2708920"/>
            <a:ext cx="4392488" cy="8640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Zahl der Neuerkrankungen geht zurück</a:t>
            </a:r>
          </a:p>
          <a:p>
            <a:pPr algn="ctr"/>
            <a:endParaRPr lang="de-DE" sz="2000" dirty="0"/>
          </a:p>
        </p:txBody>
      </p:sp>
      <p:sp>
        <p:nvSpPr>
          <p:cNvPr id="6" name="Abgerundetes Rechteck 5"/>
          <p:cNvSpPr/>
          <p:nvPr/>
        </p:nvSpPr>
        <p:spPr>
          <a:xfrm>
            <a:off x="611560" y="2996952"/>
            <a:ext cx="2880320" cy="151216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Unter den bösartigen Tumoren des GIT ist das Magenkarzinom der 2. häufigste</a:t>
            </a:r>
          </a:p>
          <a:p>
            <a:pPr algn="ctr"/>
            <a:endParaRPr lang="de-DE" dirty="0"/>
          </a:p>
        </p:txBody>
      </p:sp>
      <p:sp>
        <p:nvSpPr>
          <p:cNvPr id="7" name="Abgerundetes Rechteck 6"/>
          <p:cNvSpPr/>
          <p:nvPr/>
        </p:nvSpPr>
        <p:spPr>
          <a:xfrm>
            <a:off x="1259632" y="4653136"/>
            <a:ext cx="6984776" cy="1800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Es gibt weltweit geographische Schwankungen. Länder mit hohen Auftreten sind Japan, Chile, Costa Rica, China, Kolumbien, Russland, Portugal, Rumänien</a:t>
            </a:r>
          </a:p>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3500"/>
                            </p:stCondLst>
                            <p:childTnLst>
                              <p:par>
                                <p:cTn id="17" presetID="55" presetClass="entr" presetSubtype="0" fill="hold" grpId="0" nodeType="after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par>
                          <p:cTn id="22" fill="hold">
                            <p:stCondLst>
                              <p:cond delay="6000"/>
                            </p:stCondLst>
                            <p:childTnLst>
                              <p:par>
                                <p:cTn id="23" presetID="55" presetClass="entr" presetSubtype="0" fill="hold" grpId="0" nodeType="afterEffect">
                                  <p:stCondLst>
                                    <p:cond delay="15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Prädisponierende Faktoren</a:t>
            </a:r>
            <a:endParaRPr lang="de-DE" dirty="0"/>
          </a:p>
        </p:txBody>
      </p:sp>
      <p:graphicFrame>
        <p:nvGraphicFramePr>
          <p:cNvPr id="5" name="Inhaltsplatzhalter 4"/>
          <p:cNvGraphicFramePr>
            <a:graphicFrameLocks noGrp="1"/>
          </p:cNvGraphicFramePr>
          <p:nvPr>
            <p:ph idx="1"/>
          </p:nvPr>
        </p:nvGraphicFramePr>
        <p:xfrm>
          <a:off x="0" y="3645024"/>
          <a:ext cx="9144000" cy="3479800"/>
        </p:xfrm>
        <a:graphic>
          <a:graphicData uri="http://schemas.openxmlformats.org/drawingml/2006/table">
            <a:tbl>
              <a:tblPr firstRow="1" bandRow="1">
                <a:tableStyleId>{5C22544A-7EE6-4342-B048-85BDC9FD1C3A}</a:tableStyleId>
              </a:tblPr>
              <a:tblGrid>
                <a:gridCol w="2480275"/>
                <a:gridCol w="2960329"/>
                <a:gridCol w="3703396"/>
              </a:tblGrid>
              <a:tr h="370840">
                <a:tc>
                  <a:txBody>
                    <a:bodyPr/>
                    <a:lstStyle/>
                    <a:p>
                      <a:r>
                        <a:rPr lang="de-DE" dirty="0" smtClean="0"/>
                        <a:t>Genetische Faktoren</a:t>
                      </a:r>
                      <a:endParaRPr lang="de-DE" dirty="0"/>
                    </a:p>
                  </a:txBody>
                  <a:tcPr/>
                </a:tc>
                <a:tc>
                  <a:txBody>
                    <a:bodyPr/>
                    <a:lstStyle/>
                    <a:p>
                      <a:r>
                        <a:rPr lang="de-DE" dirty="0" smtClean="0"/>
                        <a:t>Umweltfaktoren</a:t>
                      </a:r>
                      <a:endParaRPr lang="de-DE" dirty="0"/>
                    </a:p>
                  </a:txBody>
                  <a:tcPr/>
                </a:tc>
                <a:tc>
                  <a:txBody>
                    <a:bodyPr/>
                    <a:lstStyle/>
                    <a:p>
                      <a:r>
                        <a:rPr lang="de-DE" dirty="0" smtClean="0"/>
                        <a:t>Prädisponierende Krankheiten</a:t>
                      </a:r>
                      <a:endParaRPr lang="de-DE" dirty="0"/>
                    </a:p>
                  </a:txBody>
                  <a:tcPr/>
                </a:tc>
              </a:tr>
              <a:tr h="370840">
                <a:tc>
                  <a:txBody>
                    <a:bodyPr/>
                    <a:lstStyle/>
                    <a:p>
                      <a:r>
                        <a:rPr lang="de-DE" dirty="0" smtClean="0"/>
                        <a:t>Magenkarzinom bei Blutsverwandten</a:t>
                      </a:r>
                      <a:endParaRPr lang="de-DE" dirty="0"/>
                    </a:p>
                  </a:txBody>
                  <a:tcPr/>
                </a:tc>
                <a:tc>
                  <a:txBody>
                    <a:bodyPr/>
                    <a:lstStyle/>
                    <a:p>
                      <a:r>
                        <a:rPr lang="de-DE" dirty="0" smtClean="0"/>
                        <a:t>Nitrat (Lebensmittel/Wasser)</a:t>
                      </a:r>
                      <a:endParaRPr lang="de-DE" dirty="0"/>
                    </a:p>
                  </a:txBody>
                  <a:tcPr/>
                </a:tc>
                <a:tc>
                  <a:txBody>
                    <a:bodyPr/>
                    <a:lstStyle/>
                    <a:p>
                      <a:r>
                        <a:rPr lang="de-DE" dirty="0" smtClean="0"/>
                        <a:t>Perniziöse Anämie</a:t>
                      </a:r>
                      <a:endParaRPr lang="de-DE" dirty="0"/>
                    </a:p>
                  </a:txBody>
                  <a:tcPr/>
                </a:tc>
              </a:tr>
              <a:tr h="370840">
                <a:tc>
                  <a:txBody>
                    <a:bodyPr/>
                    <a:lstStyle/>
                    <a:p>
                      <a:r>
                        <a:rPr lang="de-DE" dirty="0" smtClean="0"/>
                        <a:t>Blutgruppe A</a:t>
                      </a:r>
                      <a:endParaRPr lang="de-DE" dirty="0"/>
                    </a:p>
                  </a:txBody>
                  <a:tcPr/>
                </a:tc>
                <a:tc>
                  <a:txBody>
                    <a:bodyPr/>
                    <a:lstStyle/>
                    <a:p>
                      <a:r>
                        <a:rPr lang="de-DE" dirty="0" smtClean="0"/>
                        <a:t>Geräucherte Lebensmittel</a:t>
                      </a:r>
                    </a:p>
                    <a:p>
                      <a:r>
                        <a:rPr lang="de-DE" dirty="0" smtClean="0"/>
                        <a:t>Zu heißes</a:t>
                      </a:r>
                      <a:r>
                        <a:rPr lang="de-DE" baseline="0" dirty="0" smtClean="0"/>
                        <a:t> Essen</a:t>
                      </a:r>
                      <a:endParaRPr lang="de-DE" dirty="0"/>
                    </a:p>
                  </a:txBody>
                  <a:tcPr/>
                </a:tc>
                <a:tc>
                  <a:txBody>
                    <a:bodyPr/>
                    <a:lstStyle/>
                    <a:p>
                      <a:r>
                        <a:rPr lang="de-DE" dirty="0" smtClean="0"/>
                        <a:t>Chron. Atrophische Gastritis</a:t>
                      </a:r>
                      <a:endParaRPr lang="de-DE" dirty="0"/>
                    </a:p>
                  </a:txBody>
                  <a:tcPr/>
                </a:tc>
              </a:tr>
              <a:tr h="370840">
                <a:tc>
                  <a:txBody>
                    <a:bodyPr/>
                    <a:lstStyle/>
                    <a:p>
                      <a:endParaRPr lang="de-DE"/>
                    </a:p>
                  </a:txBody>
                  <a:tcPr/>
                </a:tc>
                <a:tc>
                  <a:txBody>
                    <a:bodyPr/>
                    <a:lstStyle/>
                    <a:p>
                      <a:r>
                        <a:rPr lang="de-DE" dirty="0" smtClean="0"/>
                        <a:t>Nahrungsmittel mit Pilzbefall</a:t>
                      </a:r>
                      <a:endParaRPr lang="de-DE" dirty="0"/>
                    </a:p>
                  </a:txBody>
                  <a:tcPr/>
                </a:tc>
                <a:tc>
                  <a:txBody>
                    <a:bodyPr/>
                    <a:lstStyle/>
                    <a:p>
                      <a:r>
                        <a:rPr lang="de-DE" dirty="0" smtClean="0"/>
                        <a:t>Magenpolypen</a:t>
                      </a:r>
                    </a:p>
                    <a:p>
                      <a:r>
                        <a:rPr lang="de-DE" dirty="0" err="1" smtClean="0"/>
                        <a:t>Billroth</a:t>
                      </a:r>
                      <a:r>
                        <a:rPr lang="de-DE" dirty="0" smtClean="0"/>
                        <a:t>-Resektionsmagen</a:t>
                      </a:r>
                    </a:p>
                    <a:p>
                      <a:r>
                        <a:rPr lang="de-DE" dirty="0" smtClean="0"/>
                        <a:t>Chr. Magenerkrankungen</a:t>
                      </a:r>
                      <a:endParaRPr lang="de-DE" dirty="0"/>
                    </a:p>
                  </a:txBody>
                  <a:tcPr/>
                </a:tc>
              </a:tr>
              <a:tr h="370840">
                <a:tc>
                  <a:txBody>
                    <a:bodyPr/>
                    <a:lstStyle/>
                    <a:p>
                      <a:endParaRPr lang="de-DE"/>
                    </a:p>
                  </a:txBody>
                  <a:tcPr/>
                </a:tc>
                <a:tc>
                  <a:txBody>
                    <a:bodyPr/>
                    <a:lstStyle/>
                    <a:p>
                      <a:r>
                        <a:rPr lang="de-DE" dirty="0" err="1" smtClean="0"/>
                        <a:t>Alkoholabusus,Rauchen</a:t>
                      </a:r>
                      <a:endParaRPr lang="de-DE" dirty="0"/>
                    </a:p>
                  </a:txBody>
                  <a:tcPr/>
                </a:tc>
                <a:tc>
                  <a:txBody>
                    <a:bodyPr/>
                    <a:lstStyle/>
                    <a:p>
                      <a:r>
                        <a:rPr lang="de-DE" dirty="0" smtClean="0"/>
                        <a:t>Juvenile </a:t>
                      </a:r>
                      <a:r>
                        <a:rPr lang="de-DE" dirty="0" err="1" smtClean="0"/>
                        <a:t>Polypose</a:t>
                      </a:r>
                      <a:r>
                        <a:rPr lang="de-DE" dirty="0" smtClean="0"/>
                        <a:t> (Darmpolypen)</a:t>
                      </a:r>
                    </a:p>
                    <a:p>
                      <a:r>
                        <a:rPr lang="de-DE" dirty="0" err="1" smtClean="0"/>
                        <a:t>Peutz</a:t>
                      </a:r>
                      <a:r>
                        <a:rPr lang="de-DE" dirty="0" smtClean="0"/>
                        <a:t>-</a:t>
                      </a:r>
                      <a:r>
                        <a:rPr lang="de-DE" dirty="0" err="1" smtClean="0"/>
                        <a:t>Jeghers</a:t>
                      </a:r>
                      <a:r>
                        <a:rPr lang="de-DE" dirty="0" smtClean="0"/>
                        <a:t>-Syndrom</a:t>
                      </a:r>
                    </a:p>
                    <a:p>
                      <a:r>
                        <a:rPr lang="de-DE" dirty="0" err="1" smtClean="0"/>
                        <a:t>Dermatomyositis</a:t>
                      </a:r>
                      <a:endParaRPr lang="de-DE" dirty="0"/>
                    </a:p>
                  </a:txBody>
                  <a:tcPr/>
                </a:tc>
              </a:tr>
            </a:tbl>
          </a:graphicData>
        </a:graphic>
      </p:graphicFrame>
      <p:sp>
        <p:nvSpPr>
          <p:cNvPr id="6" name="Rechteck 5"/>
          <p:cNvSpPr/>
          <p:nvPr/>
        </p:nvSpPr>
        <p:spPr>
          <a:xfrm>
            <a:off x="1907704" y="1844824"/>
            <a:ext cx="4752528" cy="12961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Endogene Faktoren und Umweltfaktoren bilden einen Ursachenkomplex</a:t>
            </a:r>
            <a:endParaRPr lang="de-DE" sz="2000"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nodeType="afterEffect">
                                  <p:stCondLst>
                                    <p:cond delay="15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Pathologische Anatomie</a:t>
            </a:r>
            <a:endParaRPr lang="de-DE" dirty="0"/>
          </a:p>
        </p:txBody>
      </p:sp>
      <p:sp>
        <p:nvSpPr>
          <p:cNvPr id="3" name="Inhaltsplatzhalter 2"/>
          <p:cNvSpPr>
            <a:spLocks noGrp="1"/>
          </p:cNvSpPr>
          <p:nvPr>
            <p:ph idx="1"/>
          </p:nvPr>
        </p:nvSpPr>
        <p:spPr/>
        <p:txBody>
          <a:bodyPr/>
          <a:lstStyle/>
          <a:p>
            <a:endParaRPr lang="de-DE" dirty="0"/>
          </a:p>
        </p:txBody>
      </p:sp>
      <p:sp>
        <p:nvSpPr>
          <p:cNvPr id="4" name="Abgerundetes Rechteck 3"/>
          <p:cNvSpPr/>
          <p:nvPr/>
        </p:nvSpPr>
        <p:spPr>
          <a:xfrm>
            <a:off x="539552" y="1628800"/>
            <a:ext cx="2304256"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Lokalisation häufig im </a:t>
            </a:r>
            <a:r>
              <a:rPr lang="de-DE" sz="2000" dirty="0" err="1" smtClean="0"/>
              <a:t>Antrum</a:t>
            </a:r>
            <a:endParaRPr lang="de-DE" sz="2000" dirty="0"/>
          </a:p>
        </p:txBody>
      </p:sp>
      <p:sp>
        <p:nvSpPr>
          <p:cNvPr id="5" name="Abgerundetes Rechteck 4"/>
          <p:cNvSpPr/>
          <p:nvPr/>
        </p:nvSpPr>
        <p:spPr>
          <a:xfrm>
            <a:off x="2339752" y="2780928"/>
            <a:ext cx="5184576" cy="108012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Frühkarzinom:</a:t>
            </a:r>
          </a:p>
          <a:p>
            <a:pPr algn="ctr"/>
            <a:r>
              <a:rPr lang="de-DE" sz="2000" dirty="0" smtClean="0"/>
              <a:t>Betrifft nur die </a:t>
            </a:r>
            <a:r>
              <a:rPr lang="de-DE" sz="2000" dirty="0" err="1" smtClean="0"/>
              <a:t>Mukosa</a:t>
            </a:r>
            <a:r>
              <a:rPr lang="de-DE" sz="2000" dirty="0" smtClean="0"/>
              <a:t>-/</a:t>
            </a:r>
            <a:r>
              <a:rPr lang="de-DE" sz="2000" dirty="0" err="1" smtClean="0"/>
              <a:t>Submukosaschicht</a:t>
            </a:r>
            <a:endParaRPr lang="de-DE" sz="2000" dirty="0"/>
          </a:p>
        </p:txBody>
      </p:sp>
      <p:sp>
        <p:nvSpPr>
          <p:cNvPr id="6" name="Abgerundetes Rechteck 5"/>
          <p:cNvSpPr/>
          <p:nvPr/>
        </p:nvSpPr>
        <p:spPr>
          <a:xfrm>
            <a:off x="2987824" y="4077072"/>
            <a:ext cx="3960440" cy="151216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Fortgeschrittenes Magenkarzinom:</a:t>
            </a:r>
          </a:p>
          <a:p>
            <a:pPr algn="ctr"/>
            <a:r>
              <a:rPr lang="de-DE" sz="2000" dirty="0" smtClean="0"/>
              <a:t>Das Karzinom Betrifft auch die Muskelschicht</a:t>
            </a:r>
            <a:endParaRPr lang="de-DE"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Pathologische Anatomie</a:t>
            </a:r>
            <a:endParaRPr lang="de-DE" dirty="0"/>
          </a:p>
        </p:txBody>
      </p:sp>
      <p:sp>
        <p:nvSpPr>
          <p:cNvPr id="3" name="Inhaltsplatzhalter 2"/>
          <p:cNvSpPr>
            <a:spLocks noGrp="1"/>
          </p:cNvSpPr>
          <p:nvPr>
            <p:ph idx="1"/>
          </p:nvPr>
        </p:nvSpPr>
        <p:spPr/>
        <p:txBody>
          <a:bodyPr/>
          <a:lstStyle/>
          <a:p>
            <a:endParaRPr lang="de-DE" dirty="0"/>
          </a:p>
        </p:txBody>
      </p:sp>
      <p:sp>
        <p:nvSpPr>
          <p:cNvPr id="4" name="Abgerundetes Rechteck 3"/>
          <p:cNvSpPr/>
          <p:nvPr/>
        </p:nvSpPr>
        <p:spPr>
          <a:xfrm>
            <a:off x="1259632" y="1484784"/>
            <a:ext cx="6696744" cy="18505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Der Tumor breitet sich durch Wachstum in die Umgebung (</a:t>
            </a:r>
            <a:r>
              <a:rPr lang="de-DE" sz="2000" dirty="0" err="1" smtClean="0"/>
              <a:t>infiltratives</a:t>
            </a:r>
            <a:r>
              <a:rPr lang="de-DE" sz="2000" dirty="0" smtClean="0"/>
              <a:t> Wachstum) und durch Metastasierung aus</a:t>
            </a:r>
          </a:p>
          <a:p>
            <a:pPr algn="ctr"/>
            <a:endParaRPr lang="de-DE" sz="2000" dirty="0"/>
          </a:p>
        </p:txBody>
      </p:sp>
      <p:sp>
        <p:nvSpPr>
          <p:cNvPr id="5" name="Abgerundetes Rechteck 4"/>
          <p:cNvSpPr/>
          <p:nvPr/>
        </p:nvSpPr>
        <p:spPr>
          <a:xfrm>
            <a:off x="1259632" y="3429000"/>
            <a:ext cx="3074640" cy="19225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Benachbarte Organe : </a:t>
            </a:r>
          </a:p>
          <a:p>
            <a:pPr algn="ctr"/>
            <a:r>
              <a:rPr lang="de-DE" sz="2000" dirty="0" smtClean="0"/>
              <a:t>Leber, Pankreas, Kolon</a:t>
            </a:r>
          </a:p>
          <a:p>
            <a:pPr algn="ctr"/>
            <a:endParaRPr lang="de-DE" dirty="0"/>
          </a:p>
        </p:txBody>
      </p:sp>
      <p:sp>
        <p:nvSpPr>
          <p:cNvPr id="6" name="Abgerundetes Rechteck 5"/>
          <p:cNvSpPr/>
          <p:nvPr/>
        </p:nvSpPr>
        <p:spPr>
          <a:xfrm>
            <a:off x="4499992" y="3429000"/>
            <a:ext cx="3528392" cy="187220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Metastasen: </a:t>
            </a:r>
          </a:p>
          <a:p>
            <a:pPr algn="ctr"/>
            <a:r>
              <a:rPr lang="de-DE" sz="2000" dirty="0" smtClean="0"/>
              <a:t>Leber, Lunge, Nieren, Knochen</a:t>
            </a:r>
          </a:p>
          <a:p>
            <a:pPr algn="ctr"/>
            <a:endParaRPr lang="de-DE"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3000"/>
                            </p:stCondLst>
                            <p:childTnLst>
                              <p:par>
                                <p:cTn id="17" presetID="55"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normAutofit/>
          </a:bodyPr>
          <a:lstStyle/>
          <a:p>
            <a:r>
              <a:rPr lang="de-DE" dirty="0" smtClean="0"/>
              <a:t>Therapie</a:t>
            </a:r>
            <a:endParaRPr lang="de-DE" dirty="0"/>
          </a:p>
        </p:txBody>
      </p:sp>
      <p:sp>
        <p:nvSpPr>
          <p:cNvPr id="3" name="Inhaltsplatzhalter 2"/>
          <p:cNvSpPr>
            <a:spLocks noGrp="1"/>
          </p:cNvSpPr>
          <p:nvPr>
            <p:ph idx="1"/>
          </p:nvPr>
        </p:nvSpPr>
        <p:spPr/>
        <p:txBody>
          <a:bodyPr/>
          <a:lstStyle/>
          <a:p>
            <a:endParaRPr lang="de-DE" dirty="0"/>
          </a:p>
        </p:txBody>
      </p:sp>
      <p:sp>
        <p:nvSpPr>
          <p:cNvPr id="4" name="Abgerundetes Rechteck 3"/>
          <p:cNvSpPr/>
          <p:nvPr/>
        </p:nvSpPr>
        <p:spPr>
          <a:xfrm>
            <a:off x="3635896" y="3068960"/>
            <a:ext cx="1872208" cy="144016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Verätzungen der Speiseröhre</a:t>
            </a:r>
            <a:endParaRPr lang="de-DE" b="1" dirty="0">
              <a:solidFill>
                <a:schemeClr val="tx1"/>
              </a:solidFill>
            </a:endParaRPr>
          </a:p>
        </p:txBody>
      </p:sp>
      <p:sp>
        <p:nvSpPr>
          <p:cNvPr id="5" name="Abgerundetes Rechteck 4"/>
          <p:cNvSpPr/>
          <p:nvPr/>
        </p:nvSpPr>
        <p:spPr>
          <a:xfrm>
            <a:off x="899592" y="2924944"/>
            <a:ext cx="1872208"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Bei einer Perforation wird eine operative Behandlung nötig</a:t>
            </a:r>
            <a:endParaRPr lang="de-DE" dirty="0"/>
          </a:p>
        </p:txBody>
      </p:sp>
      <p:sp>
        <p:nvSpPr>
          <p:cNvPr id="9" name="Abgerundetes Rechteck 8"/>
          <p:cNvSpPr/>
          <p:nvPr/>
        </p:nvSpPr>
        <p:spPr>
          <a:xfrm>
            <a:off x="1691680" y="1196752"/>
            <a:ext cx="208823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Ernährung nur parenteral um Perforationen zu vermeiden</a:t>
            </a:r>
            <a:endParaRPr lang="de-DE" dirty="0"/>
          </a:p>
        </p:txBody>
      </p:sp>
      <p:sp>
        <p:nvSpPr>
          <p:cNvPr id="10" name="Abgerundetes Rechteck 9"/>
          <p:cNvSpPr/>
          <p:nvPr/>
        </p:nvSpPr>
        <p:spPr>
          <a:xfrm>
            <a:off x="4716016" y="5157192"/>
            <a:ext cx="201622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Schockbehandlung</a:t>
            </a:r>
            <a:endParaRPr lang="de-DE" dirty="0"/>
          </a:p>
        </p:txBody>
      </p:sp>
      <p:sp>
        <p:nvSpPr>
          <p:cNvPr id="11" name="Abgerundetes Rechteck 10"/>
          <p:cNvSpPr/>
          <p:nvPr/>
        </p:nvSpPr>
        <p:spPr>
          <a:xfrm>
            <a:off x="2339752" y="4941168"/>
            <a:ext cx="129614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Starke Analgetika</a:t>
            </a:r>
            <a:endParaRPr lang="de-DE" dirty="0"/>
          </a:p>
        </p:txBody>
      </p:sp>
      <p:sp>
        <p:nvSpPr>
          <p:cNvPr id="12" name="Abgerundetes Rechteck 11"/>
          <p:cNvSpPr/>
          <p:nvPr/>
        </p:nvSpPr>
        <p:spPr>
          <a:xfrm>
            <a:off x="5796136" y="2852936"/>
            <a:ext cx="2736304"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Orale Flüssigkeitsgabe (ca. 1-2 Liter) z.B. Wasser oder Milch</a:t>
            </a:r>
            <a:endParaRPr lang="de-DE" dirty="0"/>
          </a:p>
        </p:txBody>
      </p:sp>
      <p:sp>
        <p:nvSpPr>
          <p:cNvPr id="13" name="Abgerundetes Rechteck 12"/>
          <p:cNvSpPr/>
          <p:nvPr/>
        </p:nvSpPr>
        <p:spPr>
          <a:xfrm>
            <a:off x="5004048" y="1340768"/>
            <a:ext cx="216024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Prophylaktische </a:t>
            </a:r>
            <a:r>
              <a:rPr lang="de-DE" dirty="0" err="1" smtClean="0"/>
              <a:t>Antibiotikagabe</a:t>
            </a:r>
            <a:endParaRPr lang="de-DE"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5" presetClass="entr" presetSubtype="0" fill="hold" grpId="0" nodeType="afterEffect">
                                  <p:stCondLst>
                                    <p:cond delay="25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par>
                          <p:cTn id="16" fill="hold">
                            <p:stCondLst>
                              <p:cond delay="4500"/>
                            </p:stCondLst>
                            <p:childTnLst>
                              <p:par>
                                <p:cTn id="17" presetID="55" presetClass="entr" presetSubtype="0" fill="hold" grpId="0" nodeType="afterEffect">
                                  <p:stCondLst>
                                    <p:cond delay="2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par>
                          <p:cTn id="22" fill="hold">
                            <p:stCondLst>
                              <p:cond delay="8000"/>
                            </p:stCondLst>
                            <p:childTnLst>
                              <p:par>
                                <p:cTn id="23" presetID="55" presetClass="entr" presetSubtype="0" fill="hold" grpId="0" nodeType="afterEffect">
                                  <p:stCondLst>
                                    <p:cond delay="2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0.7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Effect transition="in" filter="fade">
                                      <p:cBhvr>
                                        <p:cTn id="27" dur="1000"/>
                                        <p:tgtEl>
                                          <p:spTgt spid="9"/>
                                        </p:tgtEl>
                                      </p:cBhvr>
                                    </p:animEffect>
                                  </p:childTnLst>
                                </p:cTn>
                              </p:par>
                            </p:childTnLst>
                          </p:cTn>
                        </p:par>
                        <p:par>
                          <p:cTn id="28" fill="hold">
                            <p:stCondLst>
                              <p:cond delay="11500"/>
                            </p:stCondLst>
                            <p:childTnLst>
                              <p:par>
                                <p:cTn id="29" presetID="55" presetClass="entr" presetSubtype="0" fill="hold" grpId="0" nodeType="afterEffect">
                                  <p:stCondLst>
                                    <p:cond delay="250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childTnLst>
                          </p:cTn>
                        </p:par>
                        <p:par>
                          <p:cTn id="34" fill="hold">
                            <p:stCondLst>
                              <p:cond delay="15000"/>
                            </p:stCondLst>
                            <p:childTnLst>
                              <p:par>
                                <p:cTn id="35" presetID="55" presetClass="entr" presetSubtype="0" fill="hold" grpId="0" nodeType="afterEffect">
                                  <p:stCondLst>
                                    <p:cond delay="25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0.70"/>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Symptome</a:t>
            </a:r>
            <a:endParaRPr lang="de-DE" dirty="0"/>
          </a:p>
        </p:txBody>
      </p:sp>
      <p:sp>
        <p:nvSpPr>
          <p:cNvPr id="3" name="Inhaltsplatzhalter 2"/>
          <p:cNvSpPr>
            <a:spLocks noGrp="1"/>
          </p:cNvSpPr>
          <p:nvPr>
            <p:ph idx="1"/>
          </p:nvPr>
        </p:nvSpPr>
        <p:spPr/>
        <p:txBody>
          <a:bodyPr/>
          <a:lstStyle/>
          <a:p>
            <a:endParaRPr lang="de-DE" dirty="0" smtClean="0"/>
          </a:p>
        </p:txBody>
      </p:sp>
      <p:sp>
        <p:nvSpPr>
          <p:cNvPr id="5" name="Rechteck 4"/>
          <p:cNvSpPr/>
          <p:nvPr/>
        </p:nvSpPr>
        <p:spPr>
          <a:xfrm>
            <a:off x="2339752" y="1340768"/>
            <a:ext cx="4392488" cy="12961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Beim Magenkarzinom sind die Symptome meist </a:t>
            </a:r>
            <a:r>
              <a:rPr lang="de-DE" sz="2000" dirty="0" err="1" smtClean="0"/>
              <a:t>uncharakteristisch</a:t>
            </a:r>
            <a:r>
              <a:rPr lang="de-DE" sz="2000" dirty="0" smtClean="0"/>
              <a:t>. </a:t>
            </a:r>
          </a:p>
          <a:p>
            <a:pPr algn="ctr"/>
            <a:endParaRPr lang="de-DE" dirty="0"/>
          </a:p>
        </p:txBody>
      </p:sp>
      <p:sp>
        <p:nvSpPr>
          <p:cNvPr id="6" name="Abgerundetes Rechteck 5"/>
          <p:cNvSpPr/>
          <p:nvPr/>
        </p:nvSpPr>
        <p:spPr>
          <a:xfrm>
            <a:off x="1187624" y="2780928"/>
            <a:ext cx="169168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Sodbrennen</a:t>
            </a:r>
            <a:endParaRPr lang="de-DE" dirty="0"/>
          </a:p>
        </p:txBody>
      </p:sp>
      <p:sp>
        <p:nvSpPr>
          <p:cNvPr id="7" name="Abgerundetes Rechteck 6"/>
          <p:cNvSpPr/>
          <p:nvPr/>
        </p:nvSpPr>
        <p:spPr>
          <a:xfrm>
            <a:off x="3131840" y="2780928"/>
            <a:ext cx="288032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Druck- und Völlegefühl</a:t>
            </a:r>
            <a:endParaRPr lang="de-DE" dirty="0"/>
          </a:p>
        </p:txBody>
      </p:sp>
      <p:sp>
        <p:nvSpPr>
          <p:cNvPr id="8" name="Abgerundetes Rechteck 7"/>
          <p:cNvSpPr/>
          <p:nvPr/>
        </p:nvSpPr>
        <p:spPr>
          <a:xfrm>
            <a:off x="6300192" y="2780928"/>
            <a:ext cx="1728192"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Schmerzen</a:t>
            </a:r>
            <a:endParaRPr lang="de-DE" dirty="0"/>
          </a:p>
        </p:txBody>
      </p:sp>
      <p:sp>
        <p:nvSpPr>
          <p:cNvPr id="9" name="Rechteck 8"/>
          <p:cNvSpPr/>
          <p:nvPr/>
        </p:nvSpPr>
        <p:spPr>
          <a:xfrm>
            <a:off x="1763688" y="4437112"/>
            <a:ext cx="5544616" cy="12961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Häufig treten lange Zeit keine Beschwerden auf oder Betroffene stufen die Symptome als harmlos ein</a:t>
            </a:r>
          </a:p>
          <a:p>
            <a:pPr algn="ct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70"/>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Symptome</a:t>
            </a:r>
            <a:endParaRPr lang="de-DE" dirty="0"/>
          </a:p>
        </p:txBody>
      </p:sp>
      <p:sp>
        <p:nvSpPr>
          <p:cNvPr id="3" name="Inhaltsplatzhalter 2"/>
          <p:cNvSpPr>
            <a:spLocks noGrp="1"/>
          </p:cNvSpPr>
          <p:nvPr>
            <p:ph idx="1"/>
          </p:nvPr>
        </p:nvSpPr>
        <p:spPr/>
        <p:txBody>
          <a:bodyPr/>
          <a:lstStyle/>
          <a:p>
            <a:endParaRPr lang="de-DE" dirty="0"/>
          </a:p>
        </p:txBody>
      </p:sp>
      <p:sp>
        <p:nvSpPr>
          <p:cNvPr id="4" name="Abgerundetes Rechteck 3"/>
          <p:cNvSpPr/>
          <p:nvPr/>
        </p:nvSpPr>
        <p:spPr>
          <a:xfrm>
            <a:off x="827584" y="2132856"/>
            <a:ext cx="1872208"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Appetitlosigkeit</a:t>
            </a:r>
            <a:endParaRPr lang="de-DE" dirty="0"/>
          </a:p>
        </p:txBody>
      </p:sp>
      <p:sp>
        <p:nvSpPr>
          <p:cNvPr id="5" name="Abgerundetes Rechteck 4"/>
          <p:cNvSpPr/>
          <p:nvPr/>
        </p:nvSpPr>
        <p:spPr>
          <a:xfrm>
            <a:off x="2987824" y="1628800"/>
            <a:ext cx="3240360" cy="141845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Neu aufgetretene Lebensmittelunverträglichkeit</a:t>
            </a:r>
            <a:endParaRPr lang="de-DE" dirty="0"/>
          </a:p>
        </p:txBody>
      </p:sp>
      <p:sp>
        <p:nvSpPr>
          <p:cNvPr id="6" name="Abgerundetes Rechteck 5"/>
          <p:cNvSpPr/>
          <p:nvPr/>
        </p:nvSpPr>
        <p:spPr>
          <a:xfrm>
            <a:off x="6084168" y="3573016"/>
            <a:ext cx="2282552"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Magenbluten</a:t>
            </a:r>
            <a:endParaRPr lang="de-DE" dirty="0"/>
          </a:p>
        </p:txBody>
      </p:sp>
      <p:sp>
        <p:nvSpPr>
          <p:cNvPr id="7" name="Abgerundetes Rechteck 6"/>
          <p:cNvSpPr/>
          <p:nvPr/>
        </p:nvSpPr>
        <p:spPr>
          <a:xfrm>
            <a:off x="6372200" y="2132856"/>
            <a:ext cx="252028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Widerwillen gegenüber einiger Speisen (Fleisch)</a:t>
            </a:r>
            <a:endParaRPr lang="de-DE" dirty="0"/>
          </a:p>
        </p:txBody>
      </p:sp>
      <p:sp>
        <p:nvSpPr>
          <p:cNvPr id="8" name="Abgerundetes Rechteck 7"/>
          <p:cNvSpPr/>
          <p:nvPr/>
        </p:nvSpPr>
        <p:spPr>
          <a:xfrm>
            <a:off x="899592" y="3501008"/>
            <a:ext cx="1728192"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Stärkere Schmerzen</a:t>
            </a:r>
            <a:endParaRPr lang="de-DE" dirty="0"/>
          </a:p>
        </p:txBody>
      </p:sp>
      <p:sp>
        <p:nvSpPr>
          <p:cNvPr id="9" name="Abgerundetes Rechteck 8"/>
          <p:cNvSpPr/>
          <p:nvPr/>
        </p:nvSpPr>
        <p:spPr>
          <a:xfrm>
            <a:off x="3275856" y="3429000"/>
            <a:ext cx="2232248" cy="108012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Ungewollte Gewichtsabnahme</a:t>
            </a:r>
            <a:endParaRPr lang="de-DE" dirty="0"/>
          </a:p>
        </p:txBody>
      </p:sp>
      <p:sp>
        <p:nvSpPr>
          <p:cNvPr id="10" name="Abgerundetes Rechteck 9"/>
          <p:cNvSpPr/>
          <p:nvPr/>
        </p:nvSpPr>
        <p:spPr>
          <a:xfrm>
            <a:off x="1475656" y="5157192"/>
            <a:ext cx="1368152" cy="10081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Blutarmut</a:t>
            </a:r>
            <a:endParaRPr lang="de-DE" dirty="0"/>
          </a:p>
        </p:txBody>
      </p:sp>
      <p:sp>
        <p:nvSpPr>
          <p:cNvPr id="11" name="Abgerundetes Rechteck 10"/>
          <p:cNvSpPr/>
          <p:nvPr/>
        </p:nvSpPr>
        <p:spPr>
          <a:xfrm>
            <a:off x="3995936" y="5157192"/>
            <a:ext cx="1728192" cy="8640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Leistungsknick</a:t>
            </a:r>
            <a:endParaRPr lang="de-DE" dirty="0"/>
          </a:p>
        </p:txBody>
      </p:sp>
      <p:sp>
        <p:nvSpPr>
          <p:cNvPr id="12" name="Abgerundetes Rechteck 11"/>
          <p:cNvSpPr/>
          <p:nvPr/>
        </p:nvSpPr>
        <p:spPr>
          <a:xfrm>
            <a:off x="6372200" y="4869160"/>
            <a:ext cx="2088232" cy="120243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Bei Verlegung des Magens kommt es zu Erbrechen</a:t>
            </a: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0.70"/>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strVal val="#ppt_w*0.70"/>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Effect transition="in" filter="fade">
                                      <p:cBhvr>
                                        <p:cTn id="51" dur="1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strVal val="#ppt_w*0.70"/>
                                          </p:val>
                                        </p:tav>
                                        <p:tav tm="100000">
                                          <p:val>
                                            <p:strVal val="#ppt_w"/>
                                          </p:val>
                                        </p:tav>
                                      </p:tavLst>
                                    </p:anim>
                                    <p:anim calcmode="lin" valueType="num">
                                      <p:cBhvr>
                                        <p:cTn id="57" dur="1000" fill="hold"/>
                                        <p:tgtEl>
                                          <p:spTgt spid="10"/>
                                        </p:tgtEl>
                                        <p:attrNameLst>
                                          <p:attrName>ppt_h</p:attrName>
                                        </p:attrNameLst>
                                      </p:cBhvr>
                                      <p:tavLst>
                                        <p:tav tm="0">
                                          <p:val>
                                            <p:strVal val="#ppt_h"/>
                                          </p:val>
                                        </p:tav>
                                        <p:tav tm="100000">
                                          <p:val>
                                            <p:strVal val="#ppt_h"/>
                                          </p:val>
                                        </p:tav>
                                      </p:tavLst>
                                    </p:anim>
                                    <p:animEffect transition="in" filter="fade">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strVal val="#ppt_w*0.70"/>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Effect transition="in" filter="fade">
                                      <p:cBhvr>
                                        <p:cTn id="6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Diagnostik</a:t>
            </a:r>
            <a:endParaRPr lang="de-DE" dirty="0"/>
          </a:p>
        </p:txBody>
      </p:sp>
      <p:sp>
        <p:nvSpPr>
          <p:cNvPr id="3" name="Inhaltsplatzhalter 2"/>
          <p:cNvSpPr>
            <a:spLocks noGrp="1"/>
          </p:cNvSpPr>
          <p:nvPr>
            <p:ph idx="1"/>
          </p:nvPr>
        </p:nvSpPr>
        <p:spPr>
          <a:xfrm>
            <a:off x="251520" y="1052736"/>
            <a:ext cx="8435280" cy="5073427"/>
          </a:xfrm>
        </p:spPr>
        <p:txBody>
          <a:bodyPr/>
          <a:lstStyle/>
          <a:p>
            <a:endParaRPr lang="de-DE" dirty="0"/>
          </a:p>
        </p:txBody>
      </p:sp>
      <p:sp>
        <p:nvSpPr>
          <p:cNvPr id="5" name="Abgerundetes Rechteck 4"/>
          <p:cNvSpPr/>
          <p:nvPr/>
        </p:nvSpPr>
        <p:spPr>
          <a:xfrm>
            <a:off x="611560" y="1556792"/>
            <a:ext cx="2592288" cy="108012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Gastroskopie</a:t>
            </a:r>
          </a:p>
          <a:p>
            <a:pPr algn="ctr"/>
            <a:endParaRPr lang="de-DE" dirty="0"/>
          </a:p>
        </p:txBody>
      </p:sp>
      <p:sp>
        <p:nvSpPr>
          <p:cNvPr id="6" name="Abgerundetes Rechteck 5"/>
          <p:cNvSpPr/>
          <p:nvPr/>
        </p:nvSpPr>
        <p:spPr>
          <a:xfrm>
            <a:off x="1835696" y="2708920"/>
            <a:ext cx="2664296" cy="122413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Röntgenuntersuchung</a:t>
            </a:r>
            <a:endParaRPr lang="de-DE" dirty="0"/>
          </a:p>
        </p:txBody>
      </p:sp>
      <p:sp>
        <p:nvSpPr>
          <p:cNvPr id="7" name="Abgerundetes Rechteck 6"/>
          <p:cNvSpPr/>
          <p:nvPr/>
        </p:nvSpPr>
        <p:spPr>
          <a:xfrm>
            <a:off x="3275856" y="4077072"/>
            <a:ext cx="2210544" cy="127444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Sonographie</a:t>
            </a:r>
            <a:endParaRPr lang="de-DE" dirty="0"/>
          </a:p>
        </p:txBody>
      </p:sp>
      <p:sp>
        <p:nvSpPr>
          <p:cNvPr id="8" name="Abgerundetes Rechteck 7"/>
          <p:cNvSpPr/>
          <p:nvPr/>
        </p:nvSpPr>
        <p:spPr>
          <a:xfrm>
            <a:off x="4932040" y="5445224"/>
            <a:ext cx="2520280" cy="127444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Knochenszintigraphie</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Diagnostik</a:t>
            </a:r>
            <a:endParaRPr lang="de-DE" dirty="0"/>
          </a:p>
        </p:txBody>
      </p:sp>
      <p:pic>
        <p:nvPicPr>
          <p:cNvPr id="5" name="Inhaltsplatzhalter 4" descr="magenkarzinom2.jpg"/>
          <p:cNvPicPr>
            <a:picLocks noGrp="1" noChangeAspect="1"/>
          </p:cNvPicPr>
          <p:nvPr>
            <p:ph idx="1"/>
          </p:nvPr>
        </p:nvPicPr>
        <p:blipFill>
          <a:blip r:embed="rId3" cstate="print"/>
          <a:stretch>
            <a:fillRect/>
          </a:stretch>
        </p:blipFill>
        <p:spPr>
          <a:xfrm>
            <a:off x="251520" y="1772816"/>
            <a:ext cx="4048844" cy="4048844"/>
          </a:xfrm>
        </p:spPr>
      </p:pic>
      <p:pic>
        <p:nvPicPr>
          <p:cNvPr id="6" name="Grafik 5" descr="magenkarzinom1.jpg"/>
          <p:cNvPicPr>
            <a:picLocks noChangeAspect="1"/>
          </p:cNvPicPr>
          <p:nvPr/>
        </p:nvPicPr>
        <p:blipFill>
          <a:blip r:embed="rId4" cstate="print"/>
          <a:stretch>
            <a:fillRect/>
          </a:stretch>
        </p:blipFill>
        <p:spPr>
          <a:xfrm>
            <a:off x="4807124" y="1772816"/>
            <a:ext cx="4336876" cy="4336876"/>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Diagnostik</a:t>
            </a:r>
            <a:endParaRPr lang="de-DE" dirty="0"/>
          </a:p>
        </p:txBody>
      </p:sp>
      <p:pic>
        <p:nvPicPr>
          <p:cNvPr id="5" name="Inhaltsplatzhalter 4" descr="rö1.jpg"/>
          <p:cNvPicPr>
            <a:picLocks noGrp="1" noChangeAspect="1"/>
          </p:cNvPicPr>
          <p:nvPr>
            <p:ph idx="1"/>
          </p:nvPr>
        </p:nvPicPr>
        <p:blipFill>
          <a:blip r:embed="rId3" cstate="print"/>
          <a:stretch>
            <a:fillRect/>
          </a:stretch>
        </p:blipFill>
        <p:spPr>
          <a:xfrm>
            <a:off x="-252536" y="1412776"/>
            <a:ext cx="9676802" cy="5184576"/>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Diagnostik</a:t>
            </a:r>
            <a:endParaRPr lang="de-DE" dirty="0"/>
          </a:p>
        </p:txBody>
      </p:sp>
      <p:sp>
        <p:nvSpPr>
          <p:cNvPr id="3" name="Inhaltsplatzhalter 2"/>
          <p:cNvSpPr>
            <a:spLocks noGrp="1"/>
          </p:cNvSpPr>
          <p:nvPr>
            <p:ph idx="1"/>
          </p:nvPr>
        </p:nvSpPr>
        <p:spPr/>
        <p:txBody>
          <a:bodyPr/>
          <a:lstStyle/>
          <a:p>
            <a:endParaRPr lang="de-DE" dirty="0"/>
          </a:p>
        </p:txBody>
      </p:sp>
      <p:sp>
        <p:nvSpPr>
          <p:cNvPr id="5" name="Abgerundetes Rechteck 4"/>
          <p:cNvSpPr/>
          <p:nvPr/>
        </p:nvSpPr>
        <p:spPr>
          <a:xfrm>
            <a:off x="2411760" y="2420888"/>
            <a:ext cx="3816424" cy="17281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Laboruntersuchungen:</a:t>
            </a:r>
          </a:p>
          <a:p>
            <a:pPr algn="ctr"/>
            <a:endParaRPr lang="de-DE" dirty="0" smtClean="0"/>
          </a:p>
          <a:p>
            <a:pPr algn="ctr"/>
            <a:r>
              <a:rPr lang="de-DE" dirty="0" err="1" smtClean="0"/>
              <a:t>Hämocult</a:t>
            </a:r>
            <a:endParaRPr lang="de-DE" dirty="0" smtClean="0"/>
          </a:p>
          <a:p>
            <a:pPr algn="ctr"/>
            <a:r>
              <a:rPr lang="de-DE" dirty="0" smtClean="0"/>
              <a:t>Tumormarker(CA72-4, CA 19-9)</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Diagnostik</a:t>
            </a:r>
            <a:endParaRPr lang="de-DE" dirty="0"/>
          </a:p>
        </p:txBody>
      </p:sp>
      <p:sp>
        <p:nvSpPr>
          <p:cNvPr id="3" name="Inhaltsplatzhalter 2"/>
          <p:cNvSpPr>
            <a:spLocks noGrp="1"/>
          </p:cNvSpPr>
          <p:nvPr>
            <p:ph idx="1"/>
          </p:nvPr>
        </p:nvSpPr>
        <p:spPr/>
        <p:txBody>
          <a:bodyPr/>
          <a:lstStyle/>
          <a:p>
            <a:r>
              <a:rPr lang="de-DE" dirty="0" smtClean="0"/>
              <a:t>Die </a:t>
            </a:r>
            <a:r>
              <a:rPr lang="de-DE" dirty="0" err="1" smtClean="0"/>
              <a:t>Stadieneinteilung</a:t>
            </a:r>
            <a:r>
              <a:rPr lang="de-DE" dirty="0" smtClean="0"/>
              <a:t> des Karzinoms (</a:t>
            </a:r>
            <a:r>
              <a:rPr lang="de-DE" dirty="0" err="1" smtClean="0"/>
              <a:t>Staging</a:t>
            </a:r>
            <a:r>
              <a:rPr lang="de-DE" dirty="0" smtClean="0"/>
              <a:t>/TNM) ist für die Therapie von großer </a:t>
            </a:r>
            <a:r>
              <a:rPr lang="de-DE" dirty="0" err="1" smtClean="0"/>
              <a:t>bedeutung</a:t>
            </a:r>
            <a:r>
              <a:rPr lang="de-DE" dirty="0" smtClean="0"/>
              <a:t> (Tabelle/Buch)</a:t>
            </a:r>
          </a:p>
          <a:p>
            <a:pPr>
              <a:buNone/>
            </a:pPr>
            <a:endParaRPr lang="de-DE"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descr="TNM_Klassifikation_Darmkrebs.jpg"/>
          <p:cNvPicPr>
            <a:picLocks noGrp="1" noChangeAspect="1"/>
          </p:cNvPicPr>
          <p:nvPr>
            <p:ph idx="1"/>
          </p:nvPr>
        </p:nvPicPr>
        <p:blipFill>
          <a:blip r:embed="rId2" cstate="print">
            <a:lum bright="-10000" contrast="28000"/>
          </a:blip>
          <a:stretch>
            <a:fillRect/>
          </a:stretch>
        </p:blipFill>
        <p:spPr>
          <a:xfrm>
            <a:off x="899592" y="0"/>
            <a:ext cx="7779303" cy="6806890"/>
          </a:xfr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Prognose</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1979712" y="1772816"/>
            <a:ext cx="5112568" cy="136815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Da das Magenkarzinom in der Regel erst im fortgeschrittenen Stadium  erkannt wird, ist die Prognose auch heute noch schlecht</a:t>
            </a:r>
            <a:endParaRPr lang="de-DE" sz="20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259632" y="1916832"/>
            <a:ext cx="6480720" cy="192251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Therapie richtet sich danach, wie weit </a:t>
            </a:r>
            <a:r>
              <a:rPr lang="de-DE" sz="2000" dirty="0" err="1" smtClean="0"/>
              <a:t>fortgerschitten</a:t>
            </a:r>
            <a:r>
              <a:rPr lang="de-DE" sz="2000" dirty="0" smtClean="0"/>
              <a:t>  das Magenkarzinom ist</a:t>
            </a:r>
          </a:p>
          <a:p>
            <a:pPr algn="ct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endParaRPr lang="de-DE" dirty="0"/>
          </a:p>
        </p:txBody>
      </p:sp>
      <p:sp>
        <p:nvSpPr>
          <p:cNvPr id="4" name="Abgerundetes Rechteck 3"/>
          <p:cNvSpPr/>
          <p:nvPr/>
        </p:nvSpPr>
        <p:spPr>
          <a:xfrm>
            <a:off x="1187624" y="1772816"/>
            <a:ext cx="6768752" cy="22322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Im Verlauf, einige Tage nach dem Unfall beginnt man mit einer Bougierung der Speiseröhre. Dabei wird die Speiseröhre, durch Einführung von Gummischläuchen unterschiedlichen Kalibers, gedehnt um narbige Strikturen zu vermeiden.</a:t>
            </a:r>
            <a:endParaRPr lang="de-DE"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3563888" y="1628800"/>
            <a:ext cx="1944216" cy="72008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Operation</a:t>
            </a:r>
            <a:endParaRPr lang="de-DE" dirty="0"/>
          </a:p>
        </p:txBody>
      </p:sp>
      <p:sp>
        <p:nvSpPr>
          <p:cNvPr id="5" name="Abgerundetes Rechteck 4"/>
          <p:cNvSpPr/>
          <p:nvPr/>
        </p:nvSpPr>
        <p:spPr>
          <a:xfrm>
            <a:off x="1835696" y="2636912"/>
            <a:ext cx="5400600" cy="12961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Ziel der Operation bei Magenkrebs ist es, den Tumor vollständig zu entfernen (R0-Resektion)</a:t>
            </a:r>
            <a:endParaRPr lang="de-DE" dirty="0"/>
          </a:p>
        </p:txBody>
      </p:sp>
      <p:sp>
        <p:nvSpPr>
          <p:cNvPr id="6" name="Abgerundetes Rechteck 5"/>
          <p:cNvSpPr/>
          <p:nvPr/>
        </p:nvSpPr>
        <p:spPr>
          <a:xfrm>
            <a:off x="2483768" y="4221088"/>
            <a:ext cx="3960440" cy="127444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Das Ausmaß der Operation hängt von der Tumorgröße und </a:t>
            </a:r>
            <a:r>
              <a:rPr lang="de-DE" dirty="0" err="1" smtClean="0"/>
              <a:t>Tumorart</a:t>
            </a:r>
            <a:r>
              <a:rPr lang="de-DE" dirty="0" smtClean="0"/>
              <a:t> ab</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1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3500"/>
                            </p:stCondLst>
                            <p:childTnLst>
                              <p:par>
                                <p:cTn id="17" presetID="55" presetClass="entr" presetSubtype="0" fill="hold" grpId="0" nodeType="after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467544" y="1556792"/>
            <a:ext cx="2664296" cy="93610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Chemotherapie</a:t>
            </a:r>
            <a:endParaRPr lang="de-DE" dirty="0"/>
          </a:p>
        </p:txBody>
      </p:sp>
      <p:sp>
        <p:nvSpPr>
          <p:cNvPr id="6" name="Rechteck 5"/>
          <p:cNvSpPr/>
          <p:nvPr/>
        </p:nvSpPr>
        <p:spPr>
          <a:xfrm>
            <a:off x="2339752" y="2564904"/>
            <a:ext cx="2736304" cy="93610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Neoadjuvante</a:t>
            </a:r>
            <a:r>
              <a:rPr lang="de-DE" dirty="0" smtClean="0"/>
              <a:t> Chemotherapie</a:t>
            </a:r>
            <a:endParaRPr lang="de-DE" dirty="0"/>
          </a:p>
        </p:txBody>
      </p:sp>
      <p:sp>
        <p:nvSpPr>
          <p:cNvPr id="7" name="Rechteck 6"/>
          <p:cNvSpPr/>
          <p:nvPr/>
        </p:nvSpPr>
        <p:spPr>
          <a:xfrm>
            <a:off x="4427984" y="3573016"/>
            <a:ext cx="2376264" cy="93610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Strahlentherapie</a:t>
            </a:r>
            <a:endParaRPr lang="de-DE" dirty="0"/>
          </a:p>
        </p:txBody>
      </p:sp>
      <p:sp>
        <p:nvSpPr>
          <p:cNvPr id="8" name="Rechteck 7"/>
          <p:cNvSpPr/>
          <p:nvPr/>
        </p:nvSpPr>
        <p:spPr>
          <a:xfrm>
            <a:off x="6156176" y="4653136"/>
            <a:ext cx="2232248" cy="100811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Lasertherapie</a:t>
            </a:r>
            <a:endParaRPr lang="de-DE"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3500"/>
                            </p:stCondLst>
                            <p:childTnLst>
                              <p:par>
                                <p:cTn id="17" presetID="55" presetClass="entr" presetSubtype="0" fill="hold" grpId="0" nodeType="after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p:stCondLst>
                              <p:cond delay="6000"/>
                            </p:stCondLst>
                            <p:childTnLst>
                              <p:par>
                                <p:cTn id="23" presetID="55" presetClass="entr" presetSubtype="0" fill="hold" grpId="0" nodeType="afterEffect">
                                  <p:stCondLst>
                                    <p:cond delay="1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Ernährung</a:t>
            </a:r>
            <a:endParaRPr lang="de-DE" dirty="0"/>
          </a:p>
        </p:txBody>
      </p:sp>
      <p:sp>
        <p:nvSpPr>
          <p:cNvPr id="3" name="Inhaltsplatzhalter 2"/>
          <p:cNvSpPr>
            <a:spLocks noGrp="1"/>
          </p:cNvSpPr>
          <p:nvPr>
            <p:ph idx="1"/>
          </p:nvPr>
        </p:nvSpPr>
        <p:spPr/>
        <p:txBody>
          <a:bodyPr/>
          <a:lstStyle/>
          <a:p>
            <a:r>
              <a:rPr lang="de-DE" dirty="0" smtClean="0"/>
              <a:t>Durch den Sitz  des Tumors kommt es zu einem Gewichtsverlust</a:t>
            </a:r>
          </a:p>
          <a:p>
            <a:r>
              <a:rPr lang="de-DE" dirty="0" smtClean="0"/>
              <a:t>Der Verdauungstrakt ist nach einer </a:t>
            </a:r>
            <a:r>
              <a:rPr lang="de-DE" dirty="0" err="1" smtClean="0"/>
              <a:t>operation</a:t>
            </a:r>
            <a:r>
              <a:rPr lang="de-DE" dirty="0" smtClean="0"/>
              <a:t> verkürzt, sodass Verdauungsprobleme auftreten</a:t>
            </a:r>
          </a:p>
          <a:p>
            <a:r>
              <a:rPr lang="de-DE" dirty="0" smtClean="0"/>
              <a:t>Die Nahrung gelangt zu schnell in den Darm,  Übelkeit, Blässe und Erbrechen sind die Folge (Dumping-Syndrom)</a:t>
            </a:r>
            <a:endParaRPr lang="de-DE"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chemie.jpg"/>
          <p:cNvPicPr>
            <a:picLocks noChangeAspect="1"/>
          </p:cNvPicPr>
          <p:nvPr/>
        </p:nvPicPr>
        <p:blipFill>
          <a:blip r:embed="rId2" cstate="print">
            <a:lum bright="46000" contrast="-20000"/>
          </a:blip>
          <a:stretch>
            <a:fillRect/>
          </a:stretch>
        </p:blipFill>
        <p:spPr>
          <a:xfrm>
            <a:off x="-684584" y="0"/>
            <a:ext cx="10656669" cy="7029399"/>
          </a:xfrm>
          <a:prstGeom prst="rect">
            <a:avLst/>
          </a:prstGeom>
        </p:spPr>
      </p:pic>
      <p:sp>
        <p:nvSpPr>
          <p:cNvPr id="2" name="Titel 1"/>
          <p:cNvSpPr>
            <a:spLocks noGrp="1"/>
          </p:cNvSpPr>
          <p:nvPr>
            <p:ph type="title"/>
          </p:nvPr>
        </p:nvSpPr>
        <p:spPr/>
        <p:txBody>
          <a:bodyPr/>
          <a:lstStyle/>
          <a:p>
            <a:r>
              <a:rPr lang="de-DE" dirty="0" smtClean="0"/>
              <a:t>Ernährung</a:t>
            </a:r>
            <a:endParaRPr lang="de-DE" dirty="0"/>
          </a:p>
        </p:txBody>
      </p:sp>
      <p:sp>
        <p:nvSpPr>
          <p:cNvPr id="3" name="Inhaltsplatzhalter 2"/>
          <p:cNvSpPr>
            <a:spLocks noGrp="1"/>
          </p:cNvSpPr>
          <p:nvPr>
            <p:ph idx="1"/>
          </p:nvPr>
        </p:nvSpPr>
        <p:spPr/>
        <p:txBody>
          <a:bodyPr/>
          <a:lstStyle/>
          <a:p>
            <a:pPr>
              <a:buNone/>
            </a:pPr>
            <a:endParaRPr lang="de-DE" dirty="0"/>
          </a:p>
        </p:txBody>
      </p:sp>
      <p:sp>
        <p:nvSpPr>
          <p:cNvPr id="5" name="Abgerundetes Rechteck 4"/>
          <p:cNvSpPr/>
          <p:nvPr/>
        </p:nvSpPr>
        <p:spPr>
          <a:xfrm>
            <a:off x="467544" y="1556792"/>
            <a:ext cx="2376264" cy="7920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Nahrung langsam aufnehmen</a:t>
            </a:r>
            <a:endParaRPr lang="de-DE" dirty="0"/>
          </a:p>
        </p:txBody>
      </p:sp>
      <p:sp>
        <p:nvSpPr>
          <p:cNvPr id="6" name="Abgerundetes Rechteck 5"/>
          <p:cNvSpPr/>
          <p:nvPr/>
        </p:nvSpPr>
        <p:spPr>
          <a:xfrm>
            <a:off x="2339752" y="2924944"/>
            <a:ext cx="4248472" cy="122413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Ausreichend Flüssigkeit auch bei der Nahrungsaufnahme</a:t>
            </a:r>
            <a:endParaRPr lang="de-DE" dirty="0"/>
          </a:p>
        </p:txBody>
      </p:sp>
      <p:sp>
        <p:nvSpPr>
          <p:cNvPr id="7" name="Abgerundetes Rechteck 6"/>
          <p:cNvSpPr/>
          <p:nvPr/>
        </p:nvSpPr>
        <p:spPr>
          <a:xfrm>
            <a:off x="2987824" y="1556792"/>
            <a:ext cx="2952328" cy="7920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5-6 kleine Portionen am Tag</a:t>
            </a:r>
            <a:endParaRPr lang="de-DE" dirty="0"/>
          </a:p>
        </p:txBody>
      </p:sp>
      <p:sp>
        <p:nvSpPr>
          <p:cNvPr id="8" name="Abgerundetes Rechteck 7"/>
          <p:cNvSpPr/>
          <p:nvPr/>
        </p:nvSpPr>
        <p:spPr>
          <a:xfrm>
            <a:off x="6156176" y="1556792"/>
            <a:ext cx="2448272" cy="7920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Leicht verdauliche Kost</a:t>
            </a:r>
            <a:endParaRPr lang="de-DE" dirty="0"/>
          </a:p>
        </p:txBody>
      </p:sp>
      <p:sp>
        <p:nvSpPr>
          <p:cNvPr id="10" name="Abgerundetes Rechteck 9"/>
          <p:cNvSpPr/>
          <p:nvPr/>
        </p:nvSpPr>
        <p:spPr>
          <a:xfrm>
            <a:off x="3275856" y="5013176"/>
            <a:ext cx="2592288" cy="64807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Fettarme Kost</a:t>
            </a:r>
            <a:endParaRPr lang="de-DE"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1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3500"/>
                            </p:stCondLst>
                            <p:childTnLst>
                              <p:par>
                                <p:cTn id="17" presetID="55" presetClass="entr" presetSubtype="0" fill="hold" grpId="0" nodeType="afterEffect">
                                  <p:stCondLst>
                                    <p:cond delay="1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par>
                          <p:cTn id="22" fill="hold">
                            <p:stCondLst>
                              <p:cond delay="6000"/>
                            </p:stCondLst>
                            <p:childTnLst>
                              <p:par>
                                <p:cTn id="23" presetID="55" presetClass="entr" presetSubtype="0" fill="hold" grpId="0" nodeType="afterEffect">
                                  <p:stCondLst>
                                    <p:cond delay="1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0.70"/>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childTnLst>
                          </p:cTn>
                        </p:par>
                        <p:par>
                          <p:cTn id="28" fill="hold">
                            <p:stCondLst>
                              <p:cond delay="8500"/>
                            </p:stCondLst>
                            <p:childTnLst>
                              <p:par>
                                <p:cTn id="29" presetID="55" presetClass="entr" presetSubtype="0" fill="hold" grpId="0" nodeType="afterEffect">
                                  <p:stCondLst>
                                    <p:cond delay="1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hintergrundpp2.jpg"/>
          <p:cNvPicPr>
            <a:picLocks noChangeAspect="1"/>
          </p:cNvPicPr>
          <p:nvPr/>
        </p:nvPicPr>
        <p:blipFill>
          <a:blip r:embed="rId2" cstate="print">
            <a:lum bright="6000" contrast="12000"/>
          </a:blip>
          <a:stretch>
            <a:fillRect/>
          </a:stretch>
        </p:blipFill>
        <p:spPr>
          <a:xfrm>
            <a:off x="-180528" y="-603448"/>
            <a:ext cx="9324528" cy="9001000"/>
          </a:xfrm>
          <a:prstGeom prst="rect">
            <a:avLst/>
          </a:prstGeom>
        </p:spPr>
      </p:pic>
      <p:sp>
        <p:nvSpPr>
          <p:cNvPr id="5" name="Titel 4"/>
          <p:cNvSpPr>
            <a:spLocks noGrp="1"/>
          </p:cNvSpPr>
          <p:nvPr>
            <p:ph type="ctrTitle"/>
          </p:nvPr>
        </p:nvSpPr>
        <p:spPr/>
        <p:txBody>
          <a:bodyPr/>
          <a:lstStyle/>
          <a:p>
            <a:r>
              <a:rPr lang="de-DE" dirty="0" smtClean="0"/>
              <a:t>Lymphome des Magens</a:t>
            </a:r>
            <a:endParaRPr lang="de-DE" dirty="0"/>
          </a:p>
        </p:txBody>
      </p:sp>
      <p:sp>
        <p:nvSpPr>
          <p:cNvPr id="6" name="Untertitel 5"/>
          <p:cNvSpPr>
            <a:spLocks noGrp="1"/>
          </p:cNvSpPr>
          <p:nvPr>
            <p:ph type="subTitle" idx="1"/>
          </p:nvPr>
        </p:nvSpPr>
        <p:spPr/>
        <p:txBody>
          <a:bodyPr/>
          <a:lstStyle/>
          <a:p>
            <a:r>
              <a:rPr lang="de-DE" dirty="0" smtClean="0">
                <a:solidFill>
                  <a:schemeClr val="tx1">
                    <a:lumMod val="85000"/>
                    <a:lumOff val="15000"/>
                  </a:schemeClr>
                </a:solidFill>
              </a:rPr>
              <a:t>Erkrankungen des Magens</a:t>
            </a:r>
            <a:endParaRPr lang="de-DE"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endParaRPr lang="de-DE"/>
          </a:p>
        </p:txBody>
      </p:sp>
      <p:sp>
        <p:nvSpPr>
          <p:cNvPr id="5" name="Rechteck 4"/>
          <p:cNvSpPr/>
          <p:nvPr/>
        </p:nvSpPr>
        <p:spPr>
          <a:xfrm>
            <a:off x="1907704" y="1988840"/>
            <a:ext cx="5256584" cy="127444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In der Magenwand befinden sich zahlreiche Lymphknoten. Sind sie bösartig vergrößert , werden sie als Magenlymphome bezeichnet</a:t>
            </a:r>
            <a:endParaRPr lang="de-DE" dirty="0"/>
          </a:p>
        </p:txBody>
      </p:sp>
      <p:sp>
        <p:nvSpPr>
          <p:cNvPr id="6" name="Rechteck 5"/>
          <p:cNvSpPr/>
          <p:nvPr/>
        </p:nvSpPr>
        <p:spPr>
          <a:xfrm>
            <a:off x="2843808" y="4077072"/>
            <a:ext cx="3960440"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Magenlymphome sind eine  seltene Form des Magenkrebses. </a:t>
            </a:r>
            <a:endParaRPr lang="de-DE"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4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Pathogenese</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1331640" y="1628800"/>
            <a:ext cx="6480720" cy="187220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Bei den meisten Magenlymphomen handelt es sich um bösartige MALT-Lymphome, die auf die Magenschleimhaut begrenzt sind.</a:t>
            </a:r>
            <a:endParaRPr lang="de-DE" dirty="0"/>
          </a:p>
        </p:txBody>
      </p:sp>
      <p:sp>
        <p:nvSpPr>
          <p:cNvPr id="5" name="Rechteck 4"/>
          <p:cNvSpPr/>
          <p:nvPr/>
        </p:nvSpPr>
        <p:spPr>
          <a:xfrm>
            <a:off x="1979712" y="3933056"/>
            <a:ext cx="5184576" cy="136815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MALT=</a:t>
            </a:r>
            <a:r>
              <a:rPr lang="de-DE" dirty="0" err="1" smtClean="0"/>
              <a:t>Mucosa</a:t>
            </a:r>
            <a:r>
              <a:rPr lang="de-DE" dirty="0" smtClean="0"/>
              <a:t> Associated </a:t>
            </a:r>
            <a:r>
              <a:rPr lang="de-DE" dirty="0" err="1" smtClean="0"/>
              <a:t>Lymphatic</a:t>
            </a:r>
            <a:r>
              <a:rPr lang="de-DE" dirty="0" smtClean="0"/>
              <a:t> </a:t>
            </a:r>
            <a:r>
              <a:rPr lang="de-DE" dirty="0" err="1" smtClean="0"/>
              <a:t>Tissue</a:t>
            </a:r>
            <a:r>
              <a:rPr lang="de-DE" dirty="0" smtClean="0"/>
              <a:t>=Schleimhaut assoziiertes lymphoides Gewebe</a:t>
            </a:r>
            <a:endParaRPr lang="de-DE"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1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Pathogenese</a:t>
            </a:r>
            <a:endParaRPr lang="de-DE" dirty="0"/>
          </a:p>
        </p:txBody>
      </p:sp>
      <p:sp>
        <p:nvSpPr>
          <p:cNvPr id="3" name="Inhaltsplatzhalter 2"/>
          <p:cNvSpPr>
            <a:spLocks noGrp="1"/>
          </p:cNvSpPr>
          <p:nvPr>
            <p:ph idx="1"/>
          </p:nvPr>
        </p:nvSpPr>
        <p:spPr/>
        <p:txBody>
          <a:bodyPr/>
          <a:lstStyle/>
          <a:p>
            <a:r>
              <a:rPr lang="de-DE" dirty="0" smtClean="0"/>
              <a:t>Es werden primäre und sekundäre Lymphome unterschieden</a:t>
            </a:r>
          </a:p>
          <a:p>
            <a:endParaRPr lang="de-DE" dirty="0" smtClean="0"/>
          </a:p>
          <a:p>
            <a:pPr>
              <a:buNone/>
            </a:pPr>
            <a:r>
              <a:rPr lang="de-DE" dirty="0" smtClean="0"/>
              <a:t> </a:t>
            </a:r>
            <a:endParaRPr lang="de-DE" dirty="0"/>
          </a:p>
        </p:txBody>
      </p:sp>
      <p:graphicFrame>
        <p:nvGraphicFramePr>
          <p:cNvPr id="5" name="Tabelle 4"/>
          <p:cNvGraphicFramePr>
            <a:graphicFrameLocks noGrp="1"/>
          </p:cNvGraphicFramePr>
          <p:nvPr/>
        </p:nvGraphicFramePr>
        <p:xfrm>
          <a:off x="179512" y="3501008"/>
          <a:ext cx="8820472" cy="2382520"/>
        </p:xfrm>
        <a:graphic>
          <a:graphicData uri="http://schemas.openxmlformats.org/drawingml/2006/table">
            <a:tbl>
              <a:tblPr firstRow="1" bandRow="1">
                <a:tableStyleId>{21E4AEA4-8DFA-4A89-87EB-49C32662AFE0}</a:tableStyleId>
              </a:tblPr>
              <a:tblGrid>
                <a:gridCol w="4499992"/>
                <a:gridCol w="4320480"/>
              </a:tblGrid>
              <a:tr h="370840">
                <a:tc>
                  <a:txBody>
                    <a:bodyPr/>
                    <a:lstStyle/>
                    <a:p>
                      <a:r>
                        <a:rPr lang="de-DE" dirty="0" smtClean="0"/>
                        <a:t>Primär</a:t>
                      </a:r>
                      <a:endParaRPr lang="de-DE" dirty="0"/>
                    </a:p>
                  </a:txBody>
                  <a:tcPr/>
                </a:tc>
                <a:tc>
                  <a:txBody>
                    <a:bodyPr/>
                    <a:lstStyle/>
                    <a:p>
                      <a:r>
                        <a:rPr lang="de-DE" dirty="0" smtClean="0"/>
                        <a:t>Sekundär</a:t>
                      </a:r>
                      <a:endParaRPr lang="de-DE" dirty="0"/>
                    </a:p>
                  </a:txBody>
                  <a:tcPr/>
                </a:tc>
              </a:tr>
              <a:tr h="370840">
                <a:tc>
                  <a:txBody>
                    <a:bodyPr/>
                    <a:lstStyle/>
                    <a:p>
                      <a:pPr>
                        <a:buFont typeface="Arial" pitchFamily="34" charset="0"/>
                        <a:buChar char="•"/>
                      </a:pPr>
                      <a:r>
                        <a:rPr lang="de-DE" dirty="0" smtClean="0"/>
                        <a:t> Ausschließlich die Lymphknoten in</a:t>
                      </a:r>
                      <a:r>
                        <a:rPr lang="de-DE" baseline="0" dirty="0" smtClean="0"/>
                        <a:t> der Magenschleimhaut sind bösartig verändert</a:t>
                      </a:r>
                    </a:p>
                    <a:p>
                      <a:pPr>
                        <a:buFont typeface="Arial" pitchFamily="34" charset="0"/>
                        <a:buNone/>
                      </a:pPr>
                      <a:endParaRPr lang="de-DE" baseline="0" dirty="0" smtClean="0"/>
                    </a:p>
                    <a:p>
                      <a:pPr>
                        <a:buFont typeface="Arial" pitchFamily="34" charset="0"/>
                        <a:buChar char="•"/>
                      </a:pPr>
                      <a:r>
                        <a:rPr lang="de-DE" baseline="0" dirty="0" smtClean="0"/>
                        <a:t> Es liegt keine andere Erkrankung vor die zu dieser Schwellung beitragen würde</a:t>
                      </a:r>
                    </a:p>
                    <a:p>
                      <a:pPr>
                        <a:buFont typeface="Arial" pitchFamily="34" charset="0"/>
                        <a:buNone/>
                      </a:pPr>
                      <a:endParaRPr lang="de-DE" baseline="0" dirty="0" smtClean="0"/>
                    </a:p>
                    <a:p>
                      <a:pPr>
                        <a:buFont typeface="Arial" pitchFamily="34" charset="0"/>
                        <a:buChar char="•"/>
                      </a:pPr>
                      <a:r>
                        <a:rPr lang="de-DE" baseline="0" dirty="0" smtClean="0"/>
                        <a:t> ca. 80% der Magenlymphome</a:t>
                      </a:r>
                      <a:endParaRPr lang="de-DE" dirty="0"/>
                    </a:p>
                  </a:txBody>
                  <a:tcPr/>
                </a:tc>
                <a:tc>
                  <a:txBody>
                    <a:bodyPr/>
                    <a:lstStyle/>
                    <a:p>
                      <a:pPr>
                        <a:buFont typeface="Arial" pitchFamily="34" charset="0"/>
                        <a:buChar char="•"/>
                      </a:pPr>
                      <a:r>
                        <a:rPr lang="de-DE" baseline="0" dirty="0" smtClean="0"/>
                        <a:t> Entstehen als Begleiterscheinung im Rahmen einer bösartigen Veränderung des gesamten Lymphsystems</a:t>
                      </a:r>
                      <a:endParaRPr lang="de-DE" dirty="0"/>
                    </a:p>
                  </a:txBody>
                  <a:tcPr/>
                </a:tc>
              </a:tr>
            </a:tbl>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Pathogenese</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323528" y="2564904"/>
            <a:ext cx="8568952" cy="151216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Zu Beginn der Erkrankung sind andere Lymphknoten außerhalb des Magens nicht befallen. Im weiteren Verlauf sind auch die restlichen Lymphknoten befallen</a:t>
            </a:r>
            <a:endParaRPr lang="de-DE" sz="20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Symptome</a:t>
            </a:r>
            <a:endParaRPr lang="de-DE" dirty="0"/>
          </a:p>
        </p:txBody>
      </p:sp>
      <p:sp>
        <p:nvSpPr>
          <p:cNvPr id="3" name="Inhaltsplatzhalter 2"/>
          <p:cNvSpPr>
            <a:spLocks noGrp="1"/>
          </p:cNvSpPr>
          <p:nvPr>
            <p:ph idx="1"/>
          </p:nvPr>
        </p:nvSpPr>
        <p:spPr/>
        <p:txBody>
          <a:bodyPr/>
          <a:lstStyle/>
          <a:p>
            <a:r>
              <a:rPr lang="de-DE" dirty="0" smtClean="0"/>
              <a:t>Beschwerden meist sehr </a:t>
            </a:r>
            <a:r>
              <a:rPr lang="de-DE" dirty="0" err="1" smtClean="0"/>
              <a:t>uncharakteristisch</a:t>
            </a:r>
            <a:endParaRPr lang="de-DE" dirty="0"/>
          </a:p>
        </p:txBody>
      </p:sp>
      <p:sp>
        <p:nvSpPr>
          <p:cNvPr id="4" name="Abgerundetes Rechteck 3"/>
          <p:cNvSpPr/>
          <p:nvPr/>
        </p:nvSpPr>
        <p:spPr>
          <a:xfrm>
            <a:off x="1043608" y="2564904"/>
            <a:ext cx="2304256" cy="7920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Übelkeit </a:t>
            </a:r>
            <a:endParaRPr lang="de-DE" dirty="0"/>
          </a:p>
        </p:txBody>
      </p:sp>
      <p:sp>
        <p:nvSpPr>
          <p:cNvPr id="5" name="Abgerundetes Rechteck 4"/>
          <p:cNvSpPr/>
          <p:nvPr/>
        </p:nvSpPr>
        <p:spPr>
          <a:xfrm>
            <a:off x="5796136" y="4437112"/>
            <a:ext cx="2088232"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Druck-/Völlegefühl</a:t>
            </a:r>
            <a:endParaRPr lang="de-DE" dirty="0"/>
          </a:p>
        </p:txBody>
      </p:sp>
      <p:sp>
        <p:nvSpPr>
          <p:cNvPr id="6" name="Abgerundetes Rechteck 5"/>
          <p:cNvSpPr/>
          <p:nvPr/>
        </p:nvSpPr>
        <p:spPr>
          <a:xfrm>
            <a:off x="6228184" y="2708920"/>
            <a:ext cx="180020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Appetitlosigkeit</a:t>
            </a:r>
            <a:endParaRPr lang="de-DE" dirty="0"/>
          </a:p>
        </p:txBody>
      </p:sp>
      <p:sp>
        <p:nvSpPr>
          <p:cNvPr id="7" name="Abgerundetes Rechteck 6"/>
          <p:cNvSpPr/>
          <p:nvPr/>
        </p:nvSpPr>
        <p:spPr>
          <a:xfrm>
            <a:off x="179512" y="4293096"/>
            <a:ext cx="2592288"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Leistungsknick</a:t>
            </a:r>
            <a:endParaRPr lang="de-DE" dirty="0"/>
          </a:p>
        </p:txBody>
      </p:sp>
      <p:sp>
        <p:nvSpPr>
          <p:cNvPr id="8" name="Abgerundetes Rechteck 7"/>
          <p:cNvSpPr/>
          <p:nvPr/>
        </p:nvSpPr>
        <p:spPr>
          <a:xfrm>
            <a:off x="2915816" y="5445224"/>
            <a:ext cx="2664296"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Gewichtsabnahme</a:t>
            </a:r>
            <a:endParaRPr lang="de-DE"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25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par>
                          <p:cTn id="20" fill="hold">
                            <p:stCondLst>
                              <p:cond delay="3500"/>
                            </p:stCondLst>
                            <p:childTnLst>
                              <p:par>
                                <p:cTn id="21" presetID="3"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hintergrundpp2.jpg"/>
          <p:cNvPicPr>
            <a:picLocks noChangeAspect="1"/>
          </p:cNvPicPr>
          <p:nvPr/>
        </p:nvPicPr>
        <p:blipFill>
          <a:blip r:embed="rId2" cstate="print">
            <a:lum bright="-6000" contrast="8000"/>
          </a:blip>
          <a:stretch>
            <a:fillRect/>
          </a:stretch>
        </p:blipFill>
        <p:spPr>
          <a:xfrm>
            <a:off x="0" y="-963488"/>
            <a:ext cx="10332640" cy="9289032"/>
          </a:xfrm>
          <a:prstGeom prst="rect">
            <a:avLst/>
          </a:prstGeom>
        </p:spPr>
      </p:pic>
      <p:sp>
        <p:nvSpPr>
          <p:cNvPr id="2" name="Titel 1"/>
          <p:cNvSpPr>
            <a:spLocks noGrp="1"/>
          </p:cNvSpPr>
          <p:nvPr>
            <p:ph type="title"/>
          </p:nvPr>
        </p:nvSpPr>
        <p:spPr>
          <a:xfrm>
            <a:off x="251520" y="274638"/>
            <a:ext cx="8064896" cy="1143000"/>
          </a:xfrm>
        </p:spPr>
        <p:txBody>
          <a:bodyPr>
            <a:normAutofit fontScale="90000"/>
          </a:bodyPr>
          <a:lstStyle/>
          <a:p>
            <a:r>
              <a:rPr lang="de-DE" b="1" dirty="0" smtClean="0"/>
              <a:t>Erkrankungen des Magen-Darm-Kanals</a:t>
            </a:r>
            <a:endParaRPr lang="de-DE" b="1" dirty="0"/>
          </a:p>
        </p:txBody>
      </p:sp>
      <p:pic>
        <p:nvPicPr>
          <p:cNvPr id="4" name="Inhaltsplatzhalter 3" descr="magen25.gif"/>
          <p:cNvPicPr>
            <a:picLocks noGrp="1" noChangeAspect="1"/>
          </p:cNvPicPr>
          <p:nvPr>
            <p:ph idx="1"/>
          </p:nvPr>
        </p:nvPicPr>
        <p:blipFill>
          <a:blip r:embed="rId3" cstate="print"/>
          <a:stretch>
            <a:fillRect/>
          </a:stretch>
        </p:blipFill>
        <p:spPr>
          <a:xfrm>
            <a:off x="2051720" y="1412776"/>
            <a:ext cx="4912194" cy="5206925"/>
          </a:xfrm>
        </p:spPr>
      </p:pic>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endParaRPr lang="de-DE" dirty="0"/>
          </a:p>
        </p:txBody>
      </p:sp>
      <p:sp>
        <p:nvSpPr>
          <p:cNvPr id="4" name="Abgerundetes Rechteck 3"/>
          <p:cNvSpPr/>
          <p:nvPr/>
        </p:nvSpPr>
        <p:spPr>
          <a:xfrm>
            <a:off x="3491880" y="1484784"/>
            <a:ext cx="2016224" cy="7200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solidFill>
                  <a:schemeClr val="tx1"/>
                </a:solidFill>
              </a:rPr>
              <a:t>Refluxösophagitis</a:t>
            </a:r>
            <a:endParaRPr lang="de-DE" b="1" dirty="0">
              <a:solidFill>
                <a:schemeClr val="tx1"/>
              </a:solidFill>
            </a:endParaRPr>
          </a:p>
        </p:txBody>
      </p:sp>
      <p:sp>
        <p:nvSpPr>
          <p:cNvPr id="6" name="Abgerundetes Rechteck 5"/>
          <p:cNvSpPr/>
          <p:nvPr/>
        </p:nvSpPr>
        <p:spPr>
          <a:xfrm>
            <a:off x="2843808" y="3861048"/>
            <a:ext cx="324036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Säurelocker vermeiden (Kaffee, Alkohol, Nikotin)</a:t>
            </a:r>
          </a:p>
          <a:p>
            <a:pPr>
              <a:buFont typeface="Arial" pitchFamily="34" charset="0"/>
              <a:buChar char="•"/>
            </a:pPr>
            <a:r>
              <a:rPr lang="de-DE" dirty="0" smtClean="0"/>
              <a:t> 5-6 kleine Mahlzeiten am Tag</a:t>
            </a:r>
          </a:p>
          <a:p>
            <a:pPr>
              <a:buFont typeface="Arial" pitchFamily="34" charset="0"/>
              <a:buChar char="•"/>
            </a:pPr>
            <a:r>
              <a:rPr lang="de-DE" dirty="0" smtClean="0"/>
              <a:t> Eiweißreiche Kost</a:t>
            </a:r>
          </a:p>
          <a:p>
            <a:pPr>
              <a:buFont typeface="Arial" pitchFamily="34" charset="0"/>
              <a:buChar char="•"/>
            </a:pPr>
            <a:r>
              <a:rPr lang="de-DE" dirty="0" smtClean="0"/>
              <a:t> Kein Nikotin</a:t>
            </a:r>
            <a:endParaRPr lang="de-DE" dirty="0"/>
          </a:p>
        </p:txBody>
      </p:sp>
      <p:sp>
        <p:nvSpPr>
          <p:cNvPr id="7" name="Abgerundetes Rechteck 6"/>
          <p:cNvSpPr/>
          <p:nvPr/>
        </p:nvSpPr>
        <p:spPr>
          <a:xfrm>
            <a:off x="3779912" y="2348880"/>
            <a:ext cx="1368152" cy="7200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Diätetisch</a:t>
            </a:r>
            <a:endParaRPr lang="de-DE" dirty="0"/>
          </a:p>
        </p:txBody>
      </p:sp>
      <p:sp>
        <p:nvSpPr>
          <p:cNvPr id="8" name="Abgerundetes Rechteck 7"/>
          <p:cNvSpPr/>
          <p:nvPr/>
        </p:nvSpPr>
        <p:spPr>
          <a:xfrm>
            <a:off x="251520" y="2348880"/>
            <a:ext cx="1800200" cy="7200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Symptomatisch</a:t>
            </a:r>
            <a:endParaRPr lang="de-DE" dirty="0"/>
          </a:p>
        </p:txBody>
      </p:sp>
      <p:sp>
        <p:nvSpPr>
          <p:cNvPr id="9" name="Abgerundetes Rechteck 8"/>
          <p:cNvSpPr/>
          <p:nvPr/>
        </p:nvSpPr>
        <p:spPr>
          <a:xfrm>
            <a:off x="7164288" y="2348880"/>
            <a:ext cx="1728192" cy="7200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Medikamentös</a:t>
            </a:r>
            <a:endParaRPr lang="de-DE" dirty="0"/>
          </a:p>
        </p:txBody>
      </p:sp>
      <p:sp>
        <p:nvSpPr>
          <p:cNvPr id="10" name="Abgerundetes Rechteck 9"/>
          <p:cNvSpPr/>
          <p:nvPr/>
        </p:nvSpPr>
        <p:spPr>
          <a:xfrm>
            <a:off x="0" y="3861048"/>
            <a:ext cx="269979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Oberkörper hoch lagern</a:t>
            </a:r>
          </a:p>
          <a:p>
            <a:pPr>
              <a:buFont typeface="Arial" pitchFamily="34" charset="0"/>
              <a:buChar char="•"/>
            </a:pPr>
            <a:r>
              <a:rPr lang="de-DE" dirty="0" smtClean="0"/>
              <a:t> Selten sind operative Maßnahmen nötig  </a:t>
            </a:r>
            <a:endParaRPr lang="de-DE" dirty="0"/>
          </a:p>
        </p:txBody>
      </p:sp>
      <p:sp>
        <p:nvSpPr>
          <p:cNvPr id="11" name="Abgerundetes Rechteck 10"/>
          <p:cNvSpPr/>
          <p:nvPr/>
        </p:nvSpPr>
        <p:spPr>
          <a:xfrm>
            <a:off x="6300192" y="3861048"/>
            <a:ext cx="2843808"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Antazida um die   Magensäure zu binden</a:t>
            </a:r>
          </a:p>
          <a:p>
            <a:pPr>
              <a:buFont typeface="Arial" pitchFamily="34" charset="0"/>
              <a:buChar char="•"/>
            </a:pPr>
            <a:r>
              <a:rPr lang="de-DE" dirty="0" smtClean="0"/>
              <a:t> Medikamente die den Muskeltonus der Speiseröhre steigern    (z.B. </a:t>
            </a:r>
            <a:r>
              <a:rPr lang="de-DE" dirty="0" err="1" smtClean="0"/>
              <a:t>Metoclopramid</a:t>
            </a:r>
            <a:r>
              <a:rPr lang="de-DE" dirty="0" smtClean="0"/>
              <a:t>)</a:t>
            </a: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2500"/>
                            </p:stCondLst>
                            <p:childTnLst>
                              <p:par>
                                <p:cTn id="11" presetID="55"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par>
                          <p:cTn id="23" fill="hold">
                            <p:stCondLst>
                              <p:cond delay="1000"/>
                            </p:stCondLst>
                            <p:childTnLst>
                              <p:par>
                                <p:cTn id="24" presetID="55" presetClass="entr" presetSubtype="0" fill="hold" grpId="0" nodeType="after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0.70"/>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0.70"/>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childTnLst>
                          </p:cTn>
                        </p:par>
                        <p:par>
                          <p:cTn id="36" fill="hold">
                            <p:stCondLst>
                              <p:cond delay="1000"/>
                            </p:stCondLst>
                            <p:childTnLst>
                              <p:par>
                                <p:cTn id="37" presetID="55" presetClass="entr" presetSubtype="0" fill="hold" grpId="0" nodeType="after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strVal val="#ppt_w*0.70"/>
                                          </p:val>
                                        </p:tav>
                                        <p:tav tm="100000">
                                          <p:val>
                                            <p:strVal val="#ppt_w"/>
                                          </p:val>
                                        </p:tav>
                                      </p:tavLst>
                                    </p:anim>
                                    <p:anim calcmode="lin" valueType="num">
                                      <p:cBhvr>
                                        <p:cTn id="40" dur="1000" fill="hold"/>
                                        <p:tgtEl>
                                          <p:spTgt spid="11"/>
                                        </p:tgtEl>
                                        <p:attrNameLst>
                                          <p:attrName>ppt_h</p:attrName>
                                        </p:attrNameLst>
                                      </p:cBhvr>
                                      <p:tavLst>
                                        <p:tav tm="0">
                                          <p:val>
                                            <p:strVal val="#ppt_h"/>
                                          </p:val>
                                        </p:tav>
                                        <p:tav tm="100000">
                                          <p:val>
                                            <p:strVal val="#ppt_h"/>
                                          </p:val>
                                        </p:tav>
                                      </p:tavLst>
                                    </p:anim>
                                    <p:animEffect transition="in" filter="fade">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Ursachen</a:t>
            </a:r>
            <a:endParaRPr lang="de-DE" dirty="0"/>
          </a:p>
        </p:txBody>
      </p:sp>
      <p:sp>
        <p:nvSpPr>
          <p:cNvPr id="3" name="Inhaltsplatzhalter 2"/>
          <p:cNvSpPr>
            <a:spLocks noGrp="1"/>
          </p:cNvSpPr>
          <p:nvPr>
            <p:ph idx="1"/>
          </p:nvPr>
        </p:nvSpPr>
        <p:spPr/>
        <p:txBody>
          <a:bodyPr/>
          <a:lstStyle/>
          <a:p>
            <a:endParaRPr lang="de-DE" dirty="0"/>
          </a:p>
        </p:txBody>
      </p:sp>
      <p:sp>
        <p:nvSpPr>
          <p:cNvPr id="5" name="Abgerundetes Rechteck 4"/>
          <p:cNvSpPr/>
          <p:nvPr/>
        </p:nvSpPr>
        <p:spPr>
          <a:xfrm>
            <a:off x="1619672" y="1700808"/>
            <a:ext cx="5904656" cy="15841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Eine Infektion mit </a:t>
            </a:r>
            <a:r>
              <a:rPr lang="de-DE" sz="2000" dirty="0" err="1" smtClean="0"/>
              <a:t>Helicobacter</a:t>
            </a:r>
            <a:r>
              <a:rPr lang="de-DE" sz="2000" dirty="0" smtClean="0"/>
              <a:t> </a:t>
            </a:r>
            <a:r>
              <a:rPr lang="de-DE" sz="2000" dirty="0" err="1" smtClean="0"/>
              <a:t>pylori</a:t>
            </a:r>
            <a:r>
              <a:rPr lang="de-DE" sz="2000" dirty="0" smtClean="0"/>
              <a:t> begünstigt die Entstehung eines Magenlymphoms in hohen Maße</a:t>
            </a:r>
          </a:p>
          <a:p>
            <a:pPr algn="ctr"/>
            <a:endParaRPr lang="de-DE" dirty="0"/>
          </a:p>
        </p:txBody>
      </p:sp>
      <p:sp>
        <p:nvSpPr>
          <p:cNvPr id="6" name="Abgerundetes Rechteck 5"/>
          <p:cNvSpPr/>
          <p:nvPr/>
        </p:nvSpPr>
        <p:spPr>
          <a:xfrm>
            <a:off x="539552" y="3861048"/>
            <a:ext cx="7992888" cy="144016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Während dieser bakteriellen Infektion vermehrt sich in vielen Fällen das lymphatische Gewebe in der Magenschleimhaut krankhaft</a:t>
            </a:r>
          </a:p>
          <a:p>
            <a:pPr algn="ctr"/>
            <a:endParaRPr lang="de-DE"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Diagnose</a:t>
            </a:r>
            <a:endParaRPr lang="de-DE" dirty="0"/>
          </a:p>
        </p:txBody>
      </p:sp>
      <p:sp>
        <p:nvSpPr>
          <p:cNvPr id="3" name="Inhaltsplatzhalter 2"/>
          <p:cNvSpPr>
            <a:spLocks noGrp="1"/>
          </p:cNvSpPr>
          <p:nvPr>
            <p:ph idx="1"/>
          </p:nvPr>
        </p:nvSpPr>
        <p:spPr/>
        <p:txBody>
          <a:bodyPr/>
          <a:lstStyle/>
          <a:p>
            <a:endParaRPr lang="de-DE" dirty="0"/>
          </a:p>
        </p:txBody>
      </p:sp>
      <p:sp>
        <p:nvSpPr>
          <p:cNvPr id="4" name="Abgerundetes Rechteck 3"/>
          <p:cNvSpPr/>
          <p:nvPr/>
        </p:nvSpPr>
        <p:spPr>
          <a:xfrm>
            <a:off x="3131840" y="1700808"/>
            <a:ext cx="2642592" cy="120243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Gastroskopie mit Biopsie</a:t>
            </a:r>
            <a:endParaRPr lang="de-DE" dirty="0"/>
          </a:p>
        </p:txBody>
      </p:sp>
      <p:sp>
        <p:nvSpPr>
          <p:cNvPr id="5" name="Abgerundetes Rechteck 4"/>
          <p:cNvSpPr/>
          <p:nvPr/>
        </p:nvSpPr>
        <p:spPr>
          <a:xfrm>
            <a:off x="3419872" y="3501008"/>
            <a:ext cx="2066528"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Endosonographie</a:t>
            </a:r>
            <a:endParaRPr lang="de-DE"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Diagnose</a:t>
            </a:r>
            <a:endParaRPr lang="de-DE" dirty="0"/>
          </a:p>
        </p:txBody>
      </p:sp>
      <p:pic>
        <p:nvPicPr>
          <p:cNvPr id="5" name="Inhaltsplatzhalter 4" descr="magen_malt_lymphom.jpg"/>
          <p:cNvPicPr>
            <a:picLocks noGrp="1" noChangeAspect="1"/>
          </p:cNvPicPr>
          <p:nvPr>
            <p:ph idx="1"/>
          </p:nvPr>
        </p:nvPicPr>
        <p:blipFill>
          <a:blip r:embed="rId3" cstate="print"/>
          <a:stretch>
            <a:fillRect/>
          </a:stretch>
        </p:blipFill>
        <p:spPr>
          <a:xfrm>
            <a:off x="1907704" y="1788330"/>
            <a:ext cx="4888506" cy="426843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endParaRPr lang="de-DE" dirty="0"/>
          </a:p>
        </p:txBody>
      </p:sp>
      <p:sp>
        <p:nvSpPr>
          <p:cNvPr id="6" name="Rechteck 5"/>
          <p:cNvSpPr/>
          <p:nvPr/>
        </p:nvSpPr>
        <p:spPr>
          <a:xfrm>
            <a:off x="899592" y="1556792"/>
            <a:ext cx="4824536" cy="115212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Beseitigung der </a:t>
            </a:r>
            <a:r>
              <a:rPr lang="de-DE" sz="2000" dirty="0" err="1" smtClean="0"/>
              <a:t>Helicobacter</a:t>
            </a:r>
            <a:r>
              <a:rPr lang="de-DE" sz="2000" dirty="0" smtClean="0"/>
              <a:t> </a:t>
            </a:r>
            <a:r>
              <a:rPr lang="de-DE" sz="2000" dirty="0" err="1" smtClean="0"/>
              <a:t>pylori</a:t>
            </a:r>
            <a:r>
              <a:rPr lang="de-DE" sz="2000" dirty="0" smtClean="0"/>
              <a:t> Infektion</a:t>
            </a:r>
            <a:endParaRPr lang="de-DE" sz="2000" dirty="0"/>
          </a:p>
        </p:txBody>
      </p:sp>
      <p:sp>
        <p:nvSpPr>
          <p:cNvPr id="7" name="Rechteck 6"/>
          <p:cNvSpPr/>
          <p:nvPr/>
        </p:nvSpPr>
        <p:spPr>
          <a:xfrm>
            <a:off x="3203848" y="3429000"/>
            <a:ext cx="4320480" cy="136815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Im fortgeschrittenen Stadien Operation</a:t>
            </a:r>
            <a:endParaRPr lang="de-DE" sz="20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2.jpg"/>
          <p:cNvPicPr>
            <a:picLocks noChangeAspect="1"/>
          </p:cNvPicPr>
          <p:nvPr/>
        </p:nvPicPr>
        <p:blipFill>
          <a:blip r:embed="rId2" cstate="print">
            <a:lum bright="6000" contrast="12000"/>
          </a:blip>
          <a:stretch>
            <a:fillRect/>
          </a:stretch>
        </p:blipFill>
        <p:spPr>
          <a:xfrm>
            <a:off x="-180528" y="-603448"/>
            <a:ext cx="9324528" cy="9001000"/>
          </a:xfrm>
          <a:prstGeom prst="rect">
            <a:avLst/>
          </a:prstGeom>
        </p:spPr>
      </p:pic>
      <p:sp>
        <p:nvSpPr>
          <p:cNvPr id="5" name="Titel 4"/>
          <p:cNvSpPr>
            <a:spLocks noGrp="1"/>
          </p:cNvSpPr>
          <p:nvPr>
            <p:ph type="ctrTitle"/>
          </p:nvPr>
        </p:nvSpPr>
        <p:spPr/>
        <p:txBody>
          <a:bodyPr/>
          <a:lstStyle/>
          <a:p>
            <a:r>
              <a:rPr lang="de-DE" dirty="0" smtClean="0"/>
              <a:t>Gutartige Tumoren des Magens</a:t>
            </a:r>
            <a:endParaRPr lang="de-DE" dirty="0"/>
          </a:p>
        </p:txBody>
      </p:sp>
      <p:sp>
        <p:nvSpPr>
          <p:cNvPr id="6" name="Untertitel 5"/>
          <p:cNvSpPr>
            <a:spLocks noGrp="1"/>
          </p:cNvSpPr>
          <p:nvPr>
            <p:ph type="subTitle" idx="1"/>
          </p:nvPr>
        </p:nvSpPr>
        <p:spPr/>
        <p:txBody>
          <a:bodyPr/>
          <a:lstStyle/>
          <a:p>
            <a:r>
              <a:rPr lang="de-DE" dirty="0" smtClean="0">
                <a:solidFill>
                  <a:schemeClr val="tx1">
                    <a:lumMod val="85000"/>
                    <a:lumOff val="15000"/>
                  </a:schemeClr>
                </a:solidFill>
              </a:rPr>
              <a:t>Erkrankungen des Magens</a:t>
            </a:r>
            <a:endParaRPr lang="de-DE"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691680" y="2060848"/>
            <a:ext cx="5616624" cy="187220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Gutartige Tumoren des Magens werden meist als Zufallsbefund während einer Gastroskopie entdeckt</a:t>
            </a:r>
            <a:endParaRPr lang="de-DE" sz="20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Einteilung</a:t>
            </a:r>
            <a:endParaRPr lang="de-DE" dirty="0"/>
          </a:p>
        </p:txBody>
      </p:sp>
      <p:graphicFrame>
        <p:nvGraphicFramePr>
          <p:cNvPr id="4" name="Inhaltsplatzhalter 3"/>
          <p:cNvGraphicFramePr>
            <a:graphicFrameLocks noGrp="1"/>
          </p:cNvGraphicFramePr>
          <p:nvPr>
            <p:ph idx="1"/>
          </p:nvPr>
        </p:nvGraphicFramePr>
        <p:xfrm>
          <a:off x="179512" y="1556792"/>
          <a:ext cx="8686800" cy="3816424"/>
        </p:xfrm>
        <a:graphic>
          <a:graphicData uri="http://schemas.openxmlformats.org/drawingml/2006/table">
            <a:tbl>
              <a:tblPr firstRow="1" bandRow="1">
                <a:tableStyleId>{5C22544A-7EE6-4342-B048-85BDC9FD1C3A}</a:tableStyleId>
              </a:tblPr>
              <a:tblGrid>
                <a:gridCol w="5040560"/>
                <a:gridCol w="3646240"/>
              </a:tblGrid>
              <a:tr h="406713">
                <a:tc>
                  <a:txBody>
                    <a:bodyPr/>
                    <a:lstStyle/>
                    <a:p>
                      <a:r>
                        <a:rPr lang="de-DE" dirty="0" smtClean="0"/>
                        <a:t>Neoplastische Neubildung</a:t>
                      </a:r>
                      <a:endParaRPr lang="de-DE" dirty="0"/>
                    </a:p>
                  </a:txBody>
                  <a:tcPr>
                    <a:solidFill>
                      <a:schemeClr val="accent2">
                        <a:lumMod val="75000"/>
                      </a:schemeClr>
                    </a:solidFill>
                  </a:tcPr>
                </a:tc>
                <a:tc>
                  <a:txBody>
                    <a:bodyPr/>
                    <a:lstStyle/>
                    <a:p>
                      <a:r>
                        <a:rPr lang="de-DE" dirty="0" smtClean="0"/>
                        <a:t>Tumorähnliche Neubildung</a:t>
                      </a:r>
                      <a:endParaRPr lang="de-DE" dirty="0"/>
                    </a:p>
                  </a:txBody>
                  <a:tcPr>
                    <a:solidFill>
                      <a:schemeClr val="accent2">
                        <a:lumMod val="75000"/>
                      </a:schemeClr>
                    </a:solidFill>
                  </a:tcPr>
                </a:tc>
              </a:tr>
              <a:tr h="3409711">
                <a:tc>
                  <a:txBody>
                    <a:bodyPr/>
                    <a:lstStyle/>
                    <a:p>
                      <a:r>
                        <a:rPr lang="de-DE" dirty="0" smtClean="0"/>
                        <a:t>Adenome:</a:t>
                      </a:r>
                    </a:p>
                    <a:p>
                      <a:r>
                        <a:rPr lang="de-DE" dirty="0" smtClean="0"/>
                        <a:t>Gutartige</a:t>
                      </a:r>
                      <a:r>
                        <a:rPr lang="de-DE" baseline="0" dirty="0" smtClean="0"/>
                        <a:t> Tumoren des Schleimhaut- oder Drüsengewebes</a:t>
                      </a:r>
                    </a:p>
                    <a:p>
                      <a:endParaRPr lang="de-DE" baseline="0" dirty="0" smtClean="0"/>
                    </a:p>
                    <a:p>
                      <a:r>
                        <a:rPr lang="de-DE" baseline="0" dirty="0" smtClean="0"/>
                        <a:t>Vorkommen im gesamten Magen</a:t>
                      </a:r>
                    </a:p>
                    <a:p>
                      <a:endParaRPr lang="de-DE" baseline="0" dirty="0" smtClean="0"/>
                    </a:p>
                    <a:p>
                      <a:r>
                        <a:rPr lang="de-DE" baseline="0" dirty="0" smtClean="0"/>
                        <a:t>Bei 10-20% der Patienten treten sie an mehreren Stellen gleichzeitig auf</a:t>
                      </a:r>
                    </a:p>
                    <a:p>
                      <a:endParaRPr lang="de-DE" baseline="0" dirty="0" smtClean="0"/>
                    </a:p>
                    <a:p>
                      <a:r>
                        <a:rPr lang="de-DE" baseline="0" dirty="0" smtClean="0"/>
                        <a:t>20% der Adenome haben eine Entartungstendenz (Präkanzerose)</a:t>
                      </a:r>
                      <a:endParaRPr lang="de-DE" dirty="0"/>
                    </a:p>
                  </a:txBody>
                  <a:tcPr/>
                </a:tc>
                <a:tc>
                  <a:txBody>
                    <a:bodyPr/>
                    <a:lstStyle/>
                    <a:p>
                      <a:r>
                        <a:rPr lang="de-DE" dirty="0" smtClean="0"/>
                        <a:t>Zysten der </a:t>
                      </a:r>
                      <a:r>
                        <a:rPr lang="de-DE" dirty="0" err="1" smtClean="0"/>
                        <a:t>Korpusdrüse</a:t>
                      </a:r>
                      <a:r>
                        <a:rPr lang="de-DE" dirty="0" smtClean="0"/>
                        <a:t> </a:t>
                      </a:r>
                    </a:p>
                    <a:p>
                      <a:endParaRPr lang="de-DE" dirty="0" smtClean="0"/>
                    </a:p>
                    <a:p>
                      <a:r>
                        <a:rPr lang="de-DE" dirty="0" smtClean="0"/>
                        <a:t>Hyperplastische</a:t>
                      </a:r>
                      <a:r>
                        <a:rPr lang="de-DE" baseline="0" dirty="0" smtClean="0"/>
                        <a:t> Polypen:</a:t>
                      </a:r>
                    </a:p>
                    <a:p>
                      <a:r>
                        <a:rPr lang="de-DE" baseline="0" dirty="0" smtClean="0"/>
                        <a:t>Häufigste gutartige Neubildung</a:t>
                      </a:r>
                    </a:p>
                    <a:p>
                      <a:endParaRPr lang="de-DE" baseline="0" dirty="0" smtClean="0"/>
                    </a:p>
                  </a:txBody>
                  <a:tcPr/>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Magen_Polyp.jpg"/>
          <p:cNvPicPr>
            <a:picLocks noGrp="1" noChangeAspect="1"/>
          </p:cNvPicPr>
          <p:nvPr>
            <p:ph idx="1"/>
          </p:nvPr>
        </p:nvPicPr>
        <p:blipFill>
          <a:blip r:embed="rId3" cstate="print"/>
          <a:stretch>
            <a:fillRect/>
          </a:stretch>
        </p:blipFill>
        <p:spPr>
          <a:xfrm>
            <a:off x="-396552" y="-315416"/>
            <a:ext cx="4000613" cy="3744416"/>
          </a:xfrm>
        </p:spPr>
      </p:pic>
      <p:pic>
        <p:nvPicPr>
          <p:cNvPr id="6" name="Grafik 5" descr="magen_polyp_2.jpg"/>
          <p:cNvPicPr>
            <a:picLocks noChangeAspect="1"/>
          </p:cNvPicPr>
          <p:nvPr/>
        </p:nvPicPr>
        <p:blipFill>
          <a:blip r:embed="rId4" cstate="print"/>
          <a:stretch>
            <a:fillRect/>
          </a:stretch>
        </p:blipFill>
        <p:spPr>
          <a:xfrm>
            <a:off x="4211960" y="1700808"/>
            <a:ext cx="5178964" cy="4358255"/>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endParaRPr lang="de-DE"/>
          </a:p>
        </p:txBody>
      </p:sp>
      <p:pic>
        <p:nvPicPr>
          <p:cNvPr id="4" name="Inhaltsplatzhalter 3" descr="magenpolypen-384_3.jpg"/>
          <p:cNvPicPr>
            <a:picLocks noGrp="1" noChangeAspect="1"/>
          </p:cNvPicPr>
          <p:nvPr>
            <p:ph idx="1"/>
          </p:nvPr>
        </p:nvPicPr>
        <p:blipFill>
          <a:blip r:embed="rId3" cstate="print"/>
          <a:stretch>
            <a:fillRect/>
          </a:stretch>
        </p:blipFill>
        <p:spPr>
          <a:xfrm>
            <a:off x="1187624" y="332656"/>
            <a:ext cx="6909078" cy="4612177"/>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hintergrundpp1.jpg"/>
          <p:cNvPicPr>
            <a:picLocks noChangeAspect="1"/>
          </p:cNvPicPr>
          <p:nvPr/>
        </p:nvPicPr>
        <p:blipFill>
          <a:blip r:embed="rId2" cstate="print">
            <a:lum bright="25000" contrast="-67000"/>
          </a:blip>
          <a:stretch>
            <a:fillRect/>
          </a:stretch>
        </p:blipFill>
        <p:spPr>
          <a:xfrm>
            <a:off x="-2772816" y="-1582588"/>
            <a:ext cx="12683944" cy="8440588"/>
          </a:xfrm>
          <a:prstGeom prst="rect">
            <a:avLst/>
          </a:prstGeom>
        </p:spPr>
      </p:pic>
      <p:sp>
        <p:nvSpPr>
          <p:cNvPr id="2" name="Titel 1"/>
          <p:cNvSpPr>
            <a:spLocks noGrp="1"/>
          </p:cNvSpPr>
          <p:nvPr>
            <p:ph type="title"/>
          </p:nvPr>
        </p:nvSpPr>
        <p:spPr/>
        <p:txBody>
          <a:bodyPr/>
          <a:lstStyle/>
          <a:p>
            <a:endParaRPr lang="de-DE"/>
          </a:p>
        </p:txBody>
      </p:sp>
      <p:sp>
        <p:nvSpPr>
          <p:cNvPr id="4" name="Inhaltsplatzhalter 3"/>
          <p:cNvSpPr>
            <a:spLocks noGrp="1"/>
          </p:cNvSpPr>
          <p:nvPr>
            <p:ph idx="1"/>
          </p:nvPr>
        </p:nvSpPr>
        <p:spPr>
          <a:xfrm>
            <a:off x="539552" y="1556793"/>
            <a:ext cx="8229600" cy="25922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de-DE" sz="2000" dirty="0" smtClean="0"/>
              <a:t>Die meisten Neubildungen können im Rahmen einer Gastroskopie mit einer Schlinge abgetragen werden</a:t>
            </a:r>
            <a:endParaRPr lang="de-DE" sz="2000"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0.70"/>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endParaRPr lang="de-DE" dirty="0"/>
          </a:p>
        </p:txBody>
      </p:sp>
      <p:sp>
        <p:nvSpPr>
          <p:cNvPr id="4" name="Abgerundetes Rechteck 3"/>
          <p:cNvSpPr/>
          <p:nvPr/>
        </p:nvSpPr>
        <p:spPr>
          <a:xfrm>
            <a:off x="3419872" y="1844824"/>
            <a:ext cx="2016224" cy="86409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solidFill>
                  <a:schemeClr val="tx1"/>
                </a:solidFill>
              </a:rPr>
              <a:t>Soorösophagitis</a:t>
            </a:r>
            <a:endParaRPr lang="de-DE" b="1" dirty="0" smtClean="0">
              <a:solidFill>
                <a:schemeClr val="tx1"/>
              </a:solidFill>
            </a:endParaRPr>
          </a:p>
          <a:p>
            <a:pPr algn="ctr"/>
            <a:endParaRPr lang="de-DE" dirty="0"/>
          </a:p>
        </p:txBody>
      </p:sp>
      <p:sp>
        <p:nvSpPr>
          <p:cNvPr id="5" name="Abgerundetes Rechteck 4"/>
          <p:cNvSpPr/>
          <p:nvPr/>
        </p:nvSpPr>
        <p:spPr>
          <a:xfrm>
            <a:off x="6516216" y="3429000"/>
            <a:ext cx="2088232"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Antimykotika</a:t>
            </a:r>
            <a:r>
              <a:rPr lang="de-DE" dirty="0" smtClean="0"/>
              <a:t> oral (z.B. </a:t>
            </a:r>
            <a:r>
              <a:rPr lang="de-DE" dirty="0" err="1" smtClean="0"/>
              <a:t>Nystatin</a:t>
            </a:r>
            <a:r>
              <a:rPr lang="de-DE" dirty="0" smtClean="0"/>
              <a:t>)</a:t>
            </a:r>
            <a:endParaRPr lang="de-DE" dirty="0"/>
          </a:p>
        </p:txBody>
      </p:sp>
      <p:sp>
        <p:nvSpPr>
          <p:cNvPr id="6" name="Abgerundetes Rechteck 5"/>
          <p:cNvSpPr/>
          <p:nvPr/>
        </p:nvSpPr>
        <p:spPr>
          <a:xfrm>
            <a:off x="3131840" y="3933056"/>
            <a:ext cx="2664296" cy="1994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Prophylaktisch ist eine gründliche und </a:t>
            </a:r>
            <a:r>
              <a:rPr lang="de-DE" smtClean="0"/>
              <a:t>sorgfältige Mundpflege </a:t>
            </a:r>
            <a:r>
              <a:rPr lang="de-DE" dirty="0" smtClean="0"/>
              <a:t>wichtig</a:t>
            </a:r>
            <a:endParaRPr lang="de-DE" dirty="0"/>
          </a:p>
        </p:txBody>
      </p:sp>
      <p:sp>
        <p:nvSpPr>
          <p:cNvPr id="7" name="Abgerundetes Rechteck 6"/>
          <p:cNvSpPr/>
          <p:nvPr/>
        </p:nvSpPr>
        <p:spPr>
          <a:xfrm>
            <a:off x="467544" y="3284984"/>
            <a:ext cx="2160240"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Wenn möglich Soor fördernde Medikamente absetzen</a:t>
            </a: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2000"/>
                            </p:stCondLst>
                            <p:childTnLst>
                              <p:par>
                                <p:cTn id="11" presetID="55" presetClass="entr" presetSubtype="0"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5000"/>
                            </p:stCondLst>
                            <p:childTnLst>
                              <p:par>
                                <p:cTn id="17" presetID="55" presetClass="entr" presetSubtype="0" fill="hold" grpId="0" nodeType="afterEffect">
                                  <p:stCondLst>
                                    <p:cond delay="2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descr="magen25.gif"/>
          <p:cNvPicPr>
            <a:picLocks noChangeAspect="1"/>
          </p:cNvPicPr>
          <p:nvPr/>
        </p:nvPicPr>
        <p:blipFill>
          <a:blip r:embed="rId2" cstate="print">
            <a:lum bright="57000" contrast="17000"/>
          </a:blip>
          <a:stretch>
            <a:fillRect/>
          </a:stretch>
        </p:blipFill>
        <p:spPr>
          <a:xfrm>
            <a:off x="-396552" y="-1539552"/>
            <a:ext cx="10067534" cy="10671585"/>
          </a:xfrm>
          <a:prstGeom prst="rect">
            <a:avLst/>
          </a:prstGeom>
        </p:spPr>
      </p:pic>
      <p:sp>
        <p:nvSpPr>
          <p:cNvPr id="5" name="Titel 4"/>
          <p:cNvSpPr>
            <a:spLocks noGrp="1"/>
          </p:cNvSpPr>
          <p:nvPr>
            <p:ph type="ctrTitle"/>
          </p:nvPr>
        </p:nvSpPr>
        <p:spPr>
          <a:xfrm>
            <a:off x="1115616" y="2348880"/>
            <a:ext cx="7342584" cy="936104"/>
          </a:xfrm>
          <a:solidFill>
            <a:schemeClr val="bg1"/>
          </a:solidFill>
        </p:spPr>
        <p:txBody>
          <a:bodyPr>
            <a:normAutofit/>
          </a:bodyPr>
          <a:lstStyle/>
          <a:p>
            <a:r>
              <a:rPr lang="de-DE" b="1" dirty="0" smtClean="0"/>
              <a:t>Krankheiten des Dünndarms</a:t>
            </a:r>
            <a:endParaRPr lang="de-DE" b="1" dirty="0"/>
          </a:p>
        </p:txBody>
      </p:sp>
      <p:sp>
        <p:nvSpPr>
          <p:cNvPr id="6" name="Untertitel 5"/>
          <p:cNvSpPr>
            <a:spLocks noGrp="1"/>
          </p:cNvSpPr>
          <p:nvPr>
            <p:ph type="subTitle" idx="1"/>
          </p:nvPr>
        </p:nvSpPr>
        <p:spPr>
          <a:xfrm>
            <a:off x="1371600" y="3933056"/>
            <a:ext cx="6400800" cy="648072"/>
          </a:xfrm>
          <a:solidFill>
            <a:schemeClr val="bg1"/>
          </a:solidFill>
        </p:spPr>
        <p:txBody>
          <a:bodyPr>
            <a:normAutofit fontScale="92500"/>
          </a:bodyPr>
          <a:lstStyle/>
          <a:p>
            <a:r>
              <a:rPr lang="de-DE" b="1" dirty="0" smtClean="0">
                <a:solidFill>
                  <a:schemeClr val="tx1">
                    <a:lumMod val="85000"/>
                    <a:lumOff val="15000"/>
                  </a:schemeClr>
                </a:solidFill>
              </a:rPr>
              <a:t>Erkrankungen des Magen-Darm-Kanals</a:t>
            </a:r>
            <a:endParaRPr lang="de-DE" b="1" dirty="0">
              <a:solidFill>
                <a:schemeClr val="tx1">
                  <a:lumMod val="85000"/>
                  <a:lumOff val="15000"/>
                </a:schemeClr>
              </a:solidFill>
            </a:endParaRPr>
          </a:p>
        </p:txBody>
      </p:sp>
    </p:spTree>
  </p:cSld>
  <p:clrMapOvr>
    <a:masterClrMapping/>
  </p:clrMapOvr>
  <p:transition>
    <p:wheel spokes="8"/>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speise10.jpg"/>
          <p:cNvPicPr>
            <a:picLocks noChangeAspect="1"/>
          </p:cNvPicPr>
          <p:nvPr/>
        </p:nvPicPr>
        <p:blipFill>
          <a:blip r:embed="rId2" cstate="print">
            <a:lum bright="54000" contrast="51000"/>
          </a:blip>
          <a:stretch>
            <a:fillRect/>
          </a:stretch>
        </p:blipFill>
        <p:spPr>
          <a:xfrm>
            <a:off x="-612576" y="0"/>
            <a:ext cx="10274158" cy="6858000"/>
          </a:xfrm>
          <a:prstGeom prst="rect">
            <a:avLst/>
          </a:prstGeom>
        </p:spPr>
      </p:pic>
      <p:sp>
        <p:nvSpPr>
          <p:cNvPr id="2" name="Titel 1"/>
          <p:cNvSpPr>
            <a:spLocks noGrp="1"/>
          </p:cNvSpPr>
          <p:nvPr>
            <p:ph type="title"/>
          </p:nvPr>
        </p:nvSpPr>
        <p:spPr/>
        <p:txBody>
          <a:bodyPr/>
          <a:lstStyle/>
          <a:p>
            <a:r>
              <a:rPr lang="de-DE" dirty="0" smtClean="0"/>
              <a:t>Anatomie/Physiologie</a:t>
            </a:r>
            <a:endParaRPr lang="de-DE" dirty="0"/>
          </a:p>
        </p:txBody>
      </p:sp>
      <p:pic>
        <p:nvPicPr>
          <p:cNvPr id="8" name="Inhaltsplatzhalter 7" descr="dündarm1.jpg"/>
          <p:cNvPicPr>
            <a:picLocks noGrp="1" noChangeAspect="1"/>
          </p:cNvPicPr>
          <p:nvPr>
            <p:ph idx="1"/>
          </p:nvPr>
        </p:nvPicPr>
        <p:blipFill>
          <a:blip r:embed="rId3" cstate="print"/>
          <a:stretch>
            <a:fillRect/>
          </a:stretch>
        </p:blipFill>
        <p:spPr>
          <a:xfrm>
            <a:off x="2195736" y="1484784"/>
            <a:ext cx="6751228" cy="4525963"/>
          </a:xfrm>
        </p:spPr>
      </p:pic>
      <p:sp>
        <p:nvSpPr>
          <p:cNvPr id="4" name="Rechteck 3"/>
          <p:cNvSpPr/>
          <p:nvPr/>
        </p:nvSpPr>
        <p:spPr>
          <a:xfrm>
            <a:off x="467544" y="1556792"/>
            <a:ext cx="1418456" cy="57606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Länge 5m</a:t>
            </a:r>
          </a:p>
          <a:p>
            <a:pPr algn="ctr"/>
            <a:endParaRPr lang="de-DE" dirty="0"/>
          </a:p>
        </p:txBody>
      </p:sp>
      <p:sp>
        <p:nvSpPr>
          <p:cNvPr id="5" name="Rechteck 4"/>
          <p:cNvSpPr/>
          <p:nvPr/>
        </p:nvSpPr>
        <p:spPr>
          <a:xfrm>
            <a:off x="0" y="2492896"/>
            <a:ext cx="2210544" cy="57606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Durchmesser 4cm</a:t>
            </a:r>
          </a:p>
          <a:p>
            <a:pPr algn="ctr"/>
            <a:endParaRPr lang="de-DE" dirty="0"/>
          </a:p>
        </p:txBody>
      </p:sp>
      <p:sp>
        <p:nvSpPr>
          <p:cNvPr id="6" name="Rechteck 5"/>
          <p:cNvSpPr/>
          <p:nvPr/>
        </p:nvSpPr>
        <p:spPr>
          <a:xfrm>
            <a:off x="5436096" y="2492896"/>
            <a:ext cx="3456384" cy="352839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t>Die Wand besteht aus 4 Schichten:</a:t>
            </a:r>
          </a:p>
          <a:p>
            <a:endParaRPr lang="de-DE" sz="2000" dirty="0" smtClean="0"/>
          </a:p>
          <a:p>
            <a:r>
              <a:rPr lang="de-DE" sz="2000" dirty="0" err="1" smtClean="0"/>
              <a:t>Tunica</a:t>
            </a:r>
            <a:r>
              <a:rPr lang="de-DE" sz="2000" dirty="0" smtClean="0"/>
              <a:t> </a:t>
            </a:r>
            <a:r>
              <a:rPr lang="de-DE" sz="2000" dirty="0" err="1" smtClean="0"/>
              <a:t>mucosa</a:t>
            </a:r>
            <a:endParaRPr lang="de-DE" sz="2000" dirty="0" smtClean="0"/>
          </a:p>
          <a:p>
            <a:r>
              <a:rPr lang="de-DE" sz="2000" dirty="0" err="1" smtClean="0"/>
              <a:t>Tela</a:t>
            </a:r>
            <a:r>
              <a:rPr lang="de-DE" sz="2000" dirty="0" smtClean="0"/>
              <a:t> </a:t>
            </a:r>
            <a:r>
              <a:rPr lang="de-DE" sz="2000" dirty="0" err="1" smtClean="0"/>
              <a:t>submucosa</a:t>
            </a:r>
            <a:endParaRPr lang="de-DE" sz="2000" dirty="0" smtClean="0"/>
          </a:p>
          <a:p>
            <a:r>
              <a:rPr lang="de-DE" sz="2000" dirty="0" err="1" smtClean="0"/>
              <a:t>Tunica</a:t>
            </a:r>
            <a:r>
              <a:rPr lang="de-DE" sz="2000" dirty="0" smtClean="0"/>
              <a:t> </a:t>
            </a:r>
            <a:r>
              <a:rPr lang="de-DE" sz="2000" dirty="0" err="1" smtClean="0"/>
              <a:t>muscularis</a:t>
            </a:r>
            <a:endParaRPr lang="de-DE" sz="2000" dirty="0" smtClean="0"/>
          </a:p>
          <a:p>
            <a:r>
              <a:rPr lang="de-DE" sz="2000" dirty="0" err="1" smtClean="0"/>
              <a:t>Tunica</a:t>
            </a:r>
            <a:r>
              <a:rPr lang="de-DE" sz="2000" dirty="0" smtClean="0"/>
              <a:t> </a:t>
            </a:r>
            <a:r>
              <a:rPr lang="de-DE" sz="2000" dirty="0" err="1" smtClean="0"/>
              <a:t>Serosa</a:t>
            </a:r>
            <a:endParaRPr lang="de-DE" sz="2000" dirty="0" smtClean="0"/>
          </a:p>
          <a:p>
            <a:pPr algn="ctr"/>
            <a:endParaRPr lang="de-DE"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peise10.jpg"/>
          <p:cNvPicPr>
            <a:picLocks noChangeAspect="1"/>
          </p:cNvPicPr>
          <p:nvPr/>
        </p:nvPicPr>
        <p:blipFill>
          <a:blip r:embed="rId2" cstate="print">
            <a:lum bright="54000" contrast="51000"/>
          </a:blip>
          <a:stretch>
            <a:fillRect/>
          </a:stretch>
        </p:blipFill>
        <p:spPr>
          <a:xfrm>
            <a:off x="-612576" y="0"/>
            <a:ext cx="10274158" cy="6858000"/>
          </a:xfrm>
          <a:prstGeom prst="rect">
            <a:avLst/>
          </a:prstGeom>
        </p:spPr>
      </p:pic>
      <p:sp>
        <p:nvSpPr>
          <p:cNvPr id="2" name="Titel 1"/>
          <p:cNvSpPr>
            <a:spLocks noGrp="1"/>
          </p:cNvSpPr>
          <p:nvPr>
            <p:ph type="title"/>
          </p:nvPr>
        </p:nvSpPr>
        <p:spPr/>
        <p:txBody>
          <a:bodyPr/>
          <a:lstStyle/>
          <a:p>
            <a:r>
              <a:rPr lang="de-DE" dirty="0" smtClean="0"/>
              <a:t>Anatomie/Physiologie</a:t>
            </a:r>
            <a:endParaRPr lang="de-DE" dirty="0"/>
          </a:p>
        </p:txBody>
      </p:sp>
      <p:graphicFrame>
        <p:nvGraphicFramePr>
          <p:cNvPr id="5" name="Inhaltsplatzhalter 4"/>
          <p:cNvGraphicFramePr>
            <a:graphicFrameLocks noGrp="1"/>
          </p:cNvGraphicFramePr>
          <p:nvPr>
            <p:ph idx="1"/>
          </p:nvPr>
        </p:nvGraphicFramePr>
        <p:xfrm>
          <a:off x="251520" y="1700808"/>
          <a:ext cx="8686800" cy="2980928"/>
        </p:xfrm>
        <a:graphic>
          <a:graphicData uri="http://schemas.openxmlformats.org/drawingml/2006/table">
            <a:tbl>
              <a:tblPr firstRow="1" bandRow="1">
                <a:tableStyleId>{21E4AEA4-8DFA-4A89-87EB-49C32662AFE0}</a:tableStyleId>
              </a:tblPr>
              <a:tblGrid>
                <a:gridCol w="2895600"/>
                <a:gridCol w="2895600"/>
                <a:gridCol w="2895600"/>
              </a:tblGrid>
              <a:tr h="745232">
                <a:tc>
                  <a:txBody>
                    <a:bodyPr/>
                    <a:lstStyle/>
                    <a:p>
                      <a:r>
                        <a:rPr lang="de-DE" sz="2400" dirty="0" smtClean="0"/>
                        <a:t>Abschnitt</a:t>
                      </a:r>
                      <a:endParaRPr lang="de-DE" sz="2400" dirty="0"/>
                    </a:p>
                  </a:txBody>
                  <a:tcPr/>
                </a:tc>
                <a:tc>
                  <a:txBody>
                    <a:bodyPr/>
                    <a:lstStyle/>
                    <a:p>
                      <a:r>
                        <a:rPr lang="de-DE" sz="2400" dirty="0" smtClean="0"/>
                        <a:t>Dt. Bezeichnung</a:t>
                      </a:r>
                      <a:endParaRPr lang="de-DE" sz="2400" dirty="0"/>
                    </a:p>
                  </a:txBody>
                  <a:tcPr/>
                </a:tc>
                <a:tc>
                  <a:txBody>
                    <a:bodyPr/>
                    <a:lstStyle/>
                    <a:p>
                      <a:r>
                        <a:rPr lang="de-DE" sz="2400" dirty="0" smtClean="0"/>
                        <a:t>Länge</a:t>
                      </a:r>
                      <a:endParaRPr lang="de-DE" sz="2400" dirty="0"/>
                    </a:p>
                  </a:txBody>
                  <a:tcPr/>
                </a:tc>
              </a:tr>
              <a:tr h="745232">
                <a:tc>
                  <a:txBody>
                    <a:bodyPr/>
                    <a:lstStyle/>
                    <a:p>
                      <a:r>
                        <a:rPr lang="de-DE" dirty="0" smtClean="0"/>
                        <a:t>Duodenum</a:t>
                      </a:r>
                      <a:endParaRPr lang="de-DE" dirty="0"/>
                    </a:p>
                  </a:txBody>
                  <a:tcPr/>
                </a:tc>
                <a:tc>
                  <a:txBody>
                    <a:bodyPr/>
                    <a:lstStyle/>
                    <a:p>
                      <a:r>
                        <a:rPr lang="de-DE" dirty="0" smtClean="0"/>
                        <a:t>Zwölffingerdarm</a:t>
                      </a:r>
                      <a:endParaRPr lang="de-DE" dirty="0"/>
                    </a:p>
                  </a:txBody>
                  <a:tcPr/>
                </a:tc>
                <a:tc>
                  <a:txBody>
                    <a:bodyPr/>
                    <a:lstStyle/>
                    <a:p>
                      <a:r>
                        <a:rPr lang="de-DE" dirty="0" smtClean="0"/>
                        <a:t>25-30cm</a:t>
                      </a:r>
                      <a:endParaRPr lang="de-DE" dirty="0"/>
                    </a:p>
                  </a:txBody>
                  <a:tcPr/>
                </a:tc>
              </a:tr>
              <a:tr h="745232">
                <a:tc>
                  <a:txBody>
                    <a:bodyPr/>
                    <a:lstStyle/>
                    <a:p>
                      <a:r>
                        <a:rPr lang="de-DE" dirty="0" smtClean="0"/>
                        <a:t>Jejunum</a:t>
                      </a:r>
                      <a:endParaRPr lang="de-DE" dirty="0"/>
                    </a:p>
                  </a:txBody>
                  <a:tcPr/>
                </a:tc>
                <a:tc>
                  <a:txBody>
                    <a:bodyPr/>
                    <a:lstStyle/>
                    <a:p>
                      <a:r>
                        <a:rPr lang="de-DE" dirty="0" smtClean="0"/>
                        <a:t>Leerdarm</a:t>
                      </a:r>
                      <a:endParaRPr lang="de-DE" dirty="0"/>
                    </a:p>
                  </a:txBody>
                  <a:tcPr/>
                </a:tc>
                <a:tc>
                  <a:txBody>
                    <a:bodyPr/>
                    <a:lstStyle/>
                    <a:p>
                      <a:r>
                        <a:rPr lang="de-DE" dirty="0" smtClean="0"/>
                        <a:t>2/5 der Gesamtlänge</a:t>
                      </a:r>
                      <a:endParaRPr lang="de-DE" dirty="0"/>
                    </a:p>
                  </a:txBody>
                  <a:tcPr/>
                </a:tc>
              </a:tr>
              <a:tr h="745232">
                <a:tc>
                  <a:txBody>
                    <a:bodyPr/>
                    <a:lstStyle/>
                    <a:p>
                      <a:r>
                        <a:rPr lang="de-DE" dirty="0" smtClean="0"/>
                        <a:t>Ileum</a:t>
                      </a:r>
                      <a:endParaRPr lang="de-DE" dirty="0"/>
                    </a:p>
                  </a:txBody>
                  <a:tcPr/>
                </a:tc>
                <a:tc>
                  <a:txBody>
                    <a:bodyPr/>
                    <a:lstStyle/>
                    <a:p>
                      <a:r>
                        <a:rPr lang="de-DE" dirty="0" smtClean="0"/>
                        <a:t>Krummdarm</a:t>
                      </a:r>
                      <a:endParaRPr lang="de-DE" dirty="0"/>
                    </a:p>
                  </a:txBody>
                  <a:tcPr/>
                </a:tc>
                <a:tc>
                  <a:txBody>
                    <a:bodyPr/>
                    <a:lstStyle/>
                    <a:p>
                      <a:r>
                        <a:rPr lang="de-DE" dirty="0" smtClean="0"/>
                        <a:t>3/5</a:t>
                      </a:r>
                      <a:r>
                        <a:rPr lang="de-DE" baseline="0" dirty="0" smtClean="0"/>
                        <a:t> der Gesamtlänge</a:t>
                      </a:r>
                      <a:endParaRPr lang="de-DE" dirty="0"/>
                    </a:p>
                  </a:txBody>
                  <a:tcPr/>
                </a:tc>
              </a:tr>
            </a:tbl>
          </a:graphicData>
        </a:graphic>
      </p:graphicFrame>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peise10.jpg"/>
          <p:cNvPicPr>
            <a:picLocks noChangeAspect="1"/>
          </p:cNvPicPr>
          <p:nvPr/>
        </p:nvPicPr>
        <p:blipFill>
          <a:blip r:embed="rId2" cstate="print">
            <a:lum bright="54000" contrast="51000"/>
          </a:blip>
          <a:stretch>
            <a:fillRect/>
          </a:stretch>
        </p:blipFill>
        <p:spPr>
          <a:xfrm>
            <a:off x="-612576" y="0"/>
            <a:ext cx="10274158" cy="6858000"/>
          </a:xfrm>
          <a:prstGeom prst="rect">
            <a:avLst/>
          </a:prstGeom>
        </p:spPr>
      </p:pic>
      <p:sp>
        <p:nvSpPr>
          <p:cNvPr id="2" name="Titel 1"/>
          <p:cNvSpPr>
            <a:spLocks noGrp="1"/>
          </p:cNvSpPr>
          <p:nvPr>
            <p:ph type="title"/>
          </p:nvPr>
        </p:nvSpPr>
        <p:spPr/>
        <p:txBody>
          <a:bodyPr/>
          <a:lstStyle/>
          <a:p>
            <a:r>
              <a:rPr lang="de-DE" dirty="0" smtClean="0"/>
              <a:t>Anatomie/Physiologie</a:t>
            </a:r>
            <a:endParaRPr lang="de-DE" dirty="0"/>
          </a:p>
        </p:txBody>
      </p:sp>
      <p:pic>
        <p:nvPicPr>
          <p:cNvPr id="8" name="Inhaltsplatzhalter 7" descr="dünndarm3.jpg"/>
          <p:cNvPicPr>
            <a:picLocks noGrp="1" noChangeAspect="1"/>
          </p:cNvPicPr>
          <p:nvPr>
            <p:ph idx="1"/>
          </p:nvPr>
        </p:nvPicPr>
        <p:blipFill>
          <a:blip r:embed="rId3" cstate="print"/>
          <a:stretch>
            <a:fillRect/>
          </a:stretch>
        </p:blipFill>
        <p:spPr>
          <a:xfrm>
            <a:off x="5468888" y="2420888"/>
            <a:ext cx="2880320" cy="2232248"/>
          </a:xfrm>
        </p:spPr>
      </p:pic>
      <p:sp>
        <p:nvSpPr>
          <p:cNvPr id="5" name="Rechteck 4"/>
          <p:cNvSpPr/>
          <p:nvPr/>
        </p:nvSpPr>
        <p:spPr>
          <a:xfrm>
            <a:off x="251520" y="1484784"/>
            <a:ext cx="4824536" cy="136815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Oberfläche der Schleimhaut wird durch Zotten außergewöhnlich gesteigert. </a:t>
            </a:r>
            <a:endParaRPr lang="de-DE" sz="2000" dirty="0"/>
          </a:p>
        </p:txBody>
      </p:sp>
      <p:sp>
        <p:nvSpPr>
          <p:cNvPr id="6" name="Rechteck 5"/>
          <p:cNvSpPr/>
          <p:nvPr/>
        </p:nvSpPr>
        <p:spPr>
          <a:xfrm>
            <a:off x="-396552" y="3068960"/>
            <a:ext cx="5544616" cy="158417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Dünndarmzotten sind mit </a:t>
            </a:r>
            <a:r>
              <a:rPr lang="de-DE" sz="2000" dirty="0" err="1" smtClean="0"/>
              <a:t>Absorbtionszellen</a:t>
            </a:r>
            <a:r>
              <a:rPr lang="de-DE" sz="2000" dirty="0" smtClean="0"/>
              <a:t> belegt, die eine Enzymausstattung haben und einen Bürstensaum</a:t>
            </a:r>
            <a:endParaRPr lang="de-DE" sz="2000" dirty="0"/>
          </a:p>
        </p:txBody>
      </p:sp>
      <p:sp>
        <p:nvSpPr>
          <p:cNvPr id="7" name="Rechteck 6"/>
          <p:cNvSpPr/>
          <p:nvPr/>
        </p:nvSpPr>
        <p:spPr>
          <a:xfrm>
            <a:off x="251520" y="4869160"/>
            <a:ext cx="4176464" cy="12961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Im Inneren der Zotten befinden sich Blutgefäße und Lymphgefäße </a:t>
            </a:r>
            <a:endParaRPr lang="de-DE" sz="2000"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3500"/>
                            </p:stCondLst>
                            <p:childTnLst>
                              <p:par>
                                <p:cTn id="17" presetID="55" presetClass="entr" presetSubtype="0" fill="hold" grpId="0" nodeType="after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peise10.jpg"/>
          <p:cNvPicPr>
            <a:picLocks noChangeAspect="1"/>
          </p:cNvPicPr>
          <p:nvPr/>
        </p:nvPicPr>
        <p:blipFill>
          <a:blip r:embed="rId2" cstate="print">
            <a:lum bright="54000" contrast="51000"/>
          </a:blip>
          <a:stretch>
            <a:fillRect/>
          </a:stretch>
        </p:blipFill>
        <p:spPr>
          <a:xfrm>
            <a:off x="-612576" y="0"/>
            <a:ext cx="10274158" cy="6858000"/>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dünndarm2.jpg"/>
          <p:cNvPicPr>
            <a:picLocks noGrp="1" noChangeAspect="1"/>
          </p:cNvPicPr>
          <p:nvPr>
            <p:ph idx="1"/>
          </p:nvPr>
        </p:nvPicPr>
        <p:blipFill>
          <a:blip r:embed="rId3" cstate="print"/>
          <a:stretch>
            <a:fillRect/>
          </a:stretch>
        </p:blipFill>
        <p:spPr>
          <a:xfrm>
            <a:off x="611560" y="620688"/>
            <a:ext cx="7845659" cy="5577483"/>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peise10.jpg"/>
          <p:cNvPicPr>
            <a:picLocks noChangeAspect="1"/>
          </p:cNvPicPr>
          <p:nvPr/>
        </p:nvPicPr>
        <p:blipFill>
          <a:blip r:embed="rId2" cstate="print">
            <a:lum bright="54000" contrast="51000"/>
          </a:blip>
          <a:stretch>
            <a:fillRect/>
          </a:stretch>
        </p:blipFill>
        <p:spPr>
          <a:xfrm>
            <a:off x="-612576" y="0"/>
            <a:ext cx="10274158" cy="6858000"/>
          </a:xfrm>
          <a:prstGeom prst="rect">
            <a:avLst/>
          </a:prstGeom>
        </p:spPr>
      </p:pic>
      <p:sp>
        <p:nvSpPr>
          <p:cNvPr id="2" name="Titel 1"/>
          <p:cNvSpPr>
            <a:spLocks noGrp="1"/>
          </p:cNvSpPr>
          <p:nvPr>
            <p:ph type="title"/>
          </p:nvPr>
        </p:nvSpPr>
        <p:spPr/>
        <p:txBody>
          <a:bodyPr/>
          <a:lstStyle/>
          <a:p>
            <a:r>
              <a:rPr lang="de-DE" dirty="0" smtClean="0"/>
              <a:t>Anatomie/Physiologie</a:t>
            </a:r>
            <a:endParaRPr lang="de-DE" dirty="0"/>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763688" y="2564904"/>
            <a:ext cx="5544616" cy="158417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gesamte </a:t>
            </a:r>
            <a:r>
              <a:rPr lang="de-DE" sz="2000" dirty="0" err="1" smtClean="0"/>
              <a:t>Absorbtionsfläche</a:t>
            </a:r>
            <a:r>
              <a:rPr lang="de-DE" sz="2000" dirty="0" smtClean="0"/>
              <a:t> beträgt etwa 200m²</a:t>
            </a:r>
            <a:endParaRPr lang="de-D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peise10.jpg"/>
          <p:cNvPicPr>
            <a:picLocks noChangeAspect="1"/>
          </p:cNvPicPr>
          <p:nvPr/>
        </p:nvPicPr>
        <p:blipFill>
          <a:blip r:embed="rId2" cstate="print">
            <a:lum bright="54000" contrast="51000"/>
          </a:blip>
          <a:stretch>
            <a:fillRect/>
          </a:stretch>
        </p:blipFill>
        <p:spPr>
          <a:xfrm>
            <a:off x="-612576" y="0"/>
            <a:ext cx="10274158" cy="6858000"/>
          </a:xfrm>
          <a:prstGeom prst="rect">
            <a:avLst/>
          </a:prstGeom>
        </p:spPr>
      </p:pic>
      <p:sp>
        <p:nvSpPr>
          <p:cNvPr id="2" name="Titel 1"/>
          <p:cNvSpPr>
            <a:spLocks noGrp="1"/>
          </p:cNvSpPr>
          <p:nvPr>
            <p:ph type="title"/>
          </p:nvPr>
        </p:nvSpPr>
        <p:spPr/>
        <p:txBody>
          <a:bodyPr/>
          <a:lstStyle/>
          <a:p>
            <a:r>
              <a:rPr lang="de-DE" dirty="0" smtClean="0"/>
              <a:t>Anatomie/Physiologie</a:t>
            </a:r>
            <a:endParaRPr lang="de-DE" dirty="0"/>
          </a:p>
        </p:txBody>
      </p:sp>
      <p:sp>
        <p:nvSpPr>
          <p:cNvPr id="3" name="Inhaltsplatzhalter 2"/>
          <p:cNvSpPr>
            <a:spLocks noGrp="1"/>
          </p:cNvSpPr>
          <p:nvPr>
            <p:ph idx="1"/>
          </p:nvPr>
        </p:nvSpPr>
        <p:spPr>
          <a:solidFill>
            <a:schemeClr val="accent2">
              <a:lumMod val="75000"/>
            </a:schemeClr>
          </a:solidFill>
        </p:spPr>
        <p:txBody>
          <a:bodyPr/>
          <a:lstStyle/>
          <a:p>
            <a:pPr>
              <a:buNone/>
            </a:pPr>
            <a:r>
              <a:rPr lang="de-DE" dirty="0" smtClean="0">
                <a:solidFill>
                  <a:schemeClr val="bg1"/>
                </a:solidFill>
              </a:rPr>
              <a:t>Aufgaben:</a:t>
            </a:r>
          </a:p>
          <a:p>
            <a:r>
              <a:rPr lang="de-DE" dirty="0" smtClean="0">
                <a:solidFill>
                  <a:schemeClr val="bg1"/>
                </a:solidFill>
              </a:rPr>
              <a:t>Neutralisierung des sauren Magensaftes</a:t>
            </a:r>
          </a:p>
          <a:p>
            <a:r>
              <a:rPr lang="de-DE" dirty="0" smtClean="0">
                <a:solidFill>
                  <a:schemeClr val="bg1"/>
                </a:solidFill>
              </a:rPr>
              <a:t>Aktivierung der Verdauungsenzyme</a:t>
            </a:r>
          </a:p>
          <a:p>
            <a:r>
              <a:rPr lang="de-DE" dirty="0" smtClean="0">
                <a:solidFill>
                  <a:schemeClr val="bg1"/>
                </a:solidFill>
              </a:rPr>
              <a:t>Aufschlüsselung der Nahrung</a:t>
            </a:r>
          </a:p>
          <a:p>
            <a:r>
              <a:rPr lang="de-DE" dirty="0" smtClean="0">
                <a:solidFill>
                  <a:schemeClr val="bg1"/>
                </a:solidFill>
              </a:rPr>
              <a:t>Absorption von Nahrungsbestandteile</a:t>
            </a:r>
          </a:p>
          <a:p>
            <a:r>
              <a:rPr lang="de-DE" dirty="0" smtClean="0">
                <a:solidFill>
                  <a:schemeClr val="bg1"/>
                </a:solidFill>
              </a:rPr>
              <a:t>Weitertransport der Nahrung</a:t>
            </a:r>
          </a:p>
          <a:p>
            <a:r>
              <a:rPr lang="de-DE" dirty="0" smtClean="0">
                <a:solidFill>
                  <a:schemeClr val="bg1"/>
                </a:solidFill>
              </a:rPr>
              <a:t>Immunorgan</a:t>
            </a:r>
          </a:p>
          <a:p>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4" end="4"/>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5" end="5"/>
                                            </p:txEl>
                                          </p:spTgt>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peise10.jpg"/>
          <p:cNvPicPr>
            <a:picLocks noChangeAspect="1"/>
          </p:cNvPicPr>
          <p:nvPr/>
        </p:nvPicPr>
        <p:blipFill>
          <a:blip r:embed="rId2" cstate="print">
            <a:lum bright="54000" contrast="51000"/>
          </a:blip>
          <a:stretch>
            <a:fillRect/>
          </a:stretch>
        </p:blipFill>
        <p:spPr>
          <a:xfrm>
            <a:off x="-612576" y="0"/>
            <a:ext cx="10274158" cy="6858000"/>
          </a:xfrm>
          <a:prstGeom prst="rect">
            <a:avLst/>
          </a:prstGeom>
        </p:spPr>
      </p:pic>
      <p:sp>
        <p:nvSpPr>
          <p:cNvPr id="2" name="Titel 1"/>
          <p:cNvSpPr>
            <a:spLocks noGrp="1"/>
          </p:cNvSpPr>
          <p:nvPr>
            <p:ph type="title"/>
          </p:nvPr>
        </p:nvSpPr>
        <p:spPr/>
        <p:txBody>
          <a:bodyPr/>
          <a:lstStyle/>
          <a:p>
            <a:r>
              <a:rPr lang="de-DE" dirty="0" smtClean="0"/>
              <a:t>Anatomie/Physiologie</a:t>
            </a:r>
            <a:endParaRPr lang="de-DE" dirty="0"/>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691680" y="1628800"/>
            <a:ext cx="5328592" cy="108012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Man unterscheidet zwei Mechanismen der Absorption</a:t>
            </a:r>
            <a:endParaRPr lang="de-DE" dirty="0"/>
          </a:p>
        </p:txBody>
      </p:sp>
      <p:sp>
        <p:nvSpPr>
          <p:cNvPr id="6" name="Rechteck 5"/>
          <p:cNvSpPr/>
          <p:nvPr/>
        </p:nvSpPr>
        <p:spPr>
          <a:xfrm>
            <a:off x="971600" y="2924944"/>
            <a:ext cx="6624736" cy="108012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Diffusion:</a:t>
            </a:r>
          </a:p>
          <a:p>
            <a:pPr algn="ctr"/>
            <a:r>
              <a:rPr lang="de-DE" dirty="0" smtClean="0"/>
              <a:t>Wasser und kleine Moleküle gelangen durch Poren in der Zellwand in die Absorptionszelle. Trägermoleküle dienen als Transportmittel</a:t>
            </a:r>
            <a:endParaRPr lang="de-DE" dirty="0"/>
          </a:p>
        </p:txBody>
      </p:sp>
      <p:sp>
        <p:nvSpPr>
          <p:cNvPr id="7" name="Rechteck 6"/>
          <p:cNvSpPr/>
          <p:nvPr/>
        </p:nvSpPr>
        <p:spPr>
          <a:xfrm>
            <a:off x="971600" y="4293096"/>
            <a:ext cx="6624736" cy="136815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Aktiver Transport:</a:t>
            </a:r>
          </a:p>
          <a:p>
            <a:pPr algn="ctr"/>
            <a:r>
              <a:rPr lang="de-DE" dirty="0" smtClean="0"/>
              <a:t>Dieser Absorptionsmechanismus verbraucht Energie. Trägermoleküle müssen gegen Konzentrationsgefälle bergauf fahren</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grpId="0" nodeType="afterEffect">
                                  <p:stCondLst>
                                    <p:cond delay="3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speise10.jpg"/>
          <p:cNvPicPr>
            <a:picLocks noChangeAspect="1"/>
          </p:cNvPicPr>
          <p:nvPr/>
        </p:nvPicPr>
        <p:blipFill>
          <a:blip r:embed="rId2" cstate="print">
            <a:lum bright="54000" contrast="51000"/>
          </a:blip>
          <a:stretch>
            <a:fillRect/>
          </a:stretch>
        </p:blipFill>
        <p:spPr>
          <a:xfrm>
            <a:off x="-612576" y="0"/>
            <a:ext cx="10274158" cy="6858000"/>
          </a:xfrm>
          <a:prstGeom prst="rect">
            <a:avLst/>
          </a:prstGeom>
        </p:spPr>
      </p:pic>
      <p:sp>
        <p:nvSpPr>
          <p:cNvPr id="2" name="Titel 1"/>
          <p:cNvSpPr>
            <a:spLocks noGrp="1"/>
          </p:cNvSpPr>
          <p:nvPr>
            <p:ph type="title"/>
          </p:nvPr>
        </p:nvSpPr>
        <p:spPr/>
        <p:txBody>
          <a:bodyPr/>
          <a:lstStyle/>
          <a:p>
            <a:r>
              <a:rPr lang="de-DE" dirty="0" smtClean="0"/>
              <a:t>Anatomie/Physiologie</a:t>
            </a:r>
            <a:endParaRPr lang="de-DE" dirty="0"/>
          </a:p>
        </p:txBody>
      </p:sp>
      <p:sp>
        <p:nvSpPr>
          <p:cNvPr id="4" name="Rechteck 3"/>
          <p:cNvSpPr/>
          <p:nvPr/>
        </p:nvSpPr>
        <p:spPr>
          <a:xfrm>
            <a:off x="2123728" y="2276872"/>
            <a:ext cx="4680520" cy="237626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Darmschleimhaut muss intakt sein damit die Absorption von Darminhalt ausgeführt werden kann</a:t>
            </a:r>
            <a:endParaRPr lang="de-DE" sz="2000" dirty="0"/>
          </a:p>
        </p:txBody>
      </p:sp>
      <p:sp>
        <p:nvSpPr>
          <p:cNvPr id="5" name="Inhaltsplatzhalter 4"/>
          <p:cNvSpPr>
            <a:spLocks noGrp="1"/>
          </p:cNvSpPr>
          <p:nvPr>
            <p:ph idx="1"/>
          </p:nvPr>
        </p:nvSpPr>
        <p:spPr>
          <a:xfrm>
            <a:off x="457200" y="5229200"/>
            <a:ext cx="8229600" cy="8969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pPr>
            <a:r>
              <a:rPr lang="de-DE" sz="2000" dirty="0" smtClean="0"/>
              <a:t>Störungen der Absorption führen zu Mangelerscheinungen, die man als </a:t>
            </a:r>
            <a:r>
              <a:rPr lang="de-DE" sz="2000" b="1" i="1" dirty="0" smtClean="0"/>
              <a:t>Malabsorptionssyndrom</a:t>
            </a:r>
            <a:r>
              <a:rPr lang="de-DE" sz="2000" dirty="0" smtClean="0"/>
              <a:t> zusammenfasst</a:t>
            </a:r>
            <a:endParaRPr lang="de-DE" sz="20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p:cTn id="13" dur="1000" fill="hold"/>
                                        <p:tgtEl>
                                          <p:spTgt spid="5">
                                            <p:bg/>
                                          </p:spTgt>
                                        </p:tgtEl>
                                        <p:attrNameLst>
                                          <p:attrName>ppt_w</p:attrName>
                                        </p:attrNameLst>
                                      </p:cBhvr>
                                      <p:tavLst>
                                        <p:tav tm="0">
                                          <p:val>
                                            <p:strVal val="#ppt_w*0.70"/>
                                          </p:val>
                                        </p:tav>
                                        <p:tav tm="100000">
                                          <p:val>
                                            <p:strVal val="#ppt_w"/>
                                          </p:val>
                                        </p:tav>
                                      </p:tavLst>
                                    </p:anim>
                                    <p:anim calcmode="lin" valueType="num">
                                      <p:cBhvr>
                                        <p:cTn id="14" dur="1000" fill="hold"/>
                                        <p:tgtEl>
                                          <p:spTgt spid="5">
                                            <p:bg/>
                                          </p:spTgt>
                                        </p:tgtEl>
                                        <p:attrNameLst>
                                          <p:attrName>ppt_h</p:attrName>
                                        </p:attrNameLst>
                                      </p:cBhvr>
                                      <p:tavLst>
                                        <p:tav tm="0">
                                          <p:val>
                                            <p:strVal val="#ppt_h"/>
                                          </p:val>
                                        </p:tav>
                                        <p:tav tm="100000">
                                          <p:val>
                                            <p:strVal val="#ppt_h"/>
                                          </p:val>
                                        </p:tav>
                                      </p:tavLst>
                                    </p:anim>
                                    <p:animEffect transition="in" filter="fade">
                                      <p:cBhvr>
                                        <p:cTn id="15" dur="1000"/>
                                        <p:tgtEl>
                                          <p:spTgt spid="5">
                                            <p:bg/>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speise10.jpg"/>
          <p:cNvPicPr>
            <a:picLocks noChangeAspect="1"/>
          </p:cNvPicPr>
          <p:nvPr/>
        </p:nvPicPr>
        <p:blipFill>
          <a:blip r:embed="rId2" cstate="print">
            <a:lum bright="54000" contrast="51000"/>
          </a:blip>
          <a:stretch>
            <a:fillRect/>
          </a:stretch>
        </p:blipFill>
        <p:spPr>
          <a:xfrm>
            <a:off x="-612576" y="0"/>
            <a:ext cx="10274158" cy="6858000"/>
          </a:xfrm>
          <a:prstGeom prst="rect">
            <a:avLst/>
          </a:prstGeom>
        </p:spPr>
      </p:pic>
      <p:sp>
        <p:nvSpPr>
          <p:cNvPr id="2" name="Titel 1"/>
          <p:cNvSpPr>
            <a:spLocks noGrp="1"/>
          </p:cNvSpPr>
          <p:nvPr>
            <p:ph type="title"/>
          </p:nvPr>
        </p:nvSpPr>
        <p:spPr/>
        <p:txBody>
          <a:bodyPr/>
          <a:lstStyle/>
          <a:p>
            <a:r>
              <a:rPr lang="de-DE" dirty="0" smtClean="0"/>
              <a:t>Anatomie/Physiologie</a:t>
            </a:r>
            <a:endParaRPr lang="de-DE" dirty="0"/>
          </a:p>
        </p:txBody>
      </p:sp>
      <p:graphicFrame>
        <p:nvGraphicFramePr>
          <p:cNvPr id="5" name="Inhaltsplatzhalter 4"/>
          <p:cNvGraphicFramePr>
            <a:graphicFrameLocks noGrp="1"/>
          </p:cNvGraphicFramePr>
          <p:nvPr>
            <p:ph idx="1"/>
          </p:nvPr>
        </p:nvGraphicFramePr>
        <p:xfrm>
          <a:off x="395536" y="1340768"/>
          <a:ext cx="8229600" cy="4754880"/>
        </p:xfrm>
        <a:graphic>
          <a:graphicData uri="http://schemas.openxmlformats.org/drawingml/2006/table">
            <a:tbl>
              <a:tblPr firstRow="1" bandRow="1">
                <a:tableStyleId>{21E4AEA4-8DFA-4A89-87EB-49C32662AFE0}</a:tableStyleId>
              </a:tblPr>
              <a:tblGrid>
                <a:gridCol w="4114800"/>
                <a:gridCol w="4114800"/>
              </a:tblGrid>
              <a:tr h="344951">
                <a:tc>
                  <a:txBody>
                    <a:bodyPr/>
                    <a:lstStyle/>
                    <a:p>
                      <a:r>
                        <a:rPr lang="de-DE" dirty="0" smtClean="0"/>
                        <a:t>Zugrunde liegende Störung</a:t>
                      </a:r>
                      <a:endParaRPr lang="de-DE" dirty="0"/>
                    </a:p>
                  </a:txBody>
                  <a:tcPr/>
                </a:tc>
                <a:tc>
                  <a:txBody>
                    <a:bodyPr/>
                    <a:lstStyle/>
                    <a:p>
                      <a:r>
                        <a:rPr lang="de-DE" dirty="0" smtClean="0"/>
                        <a:t>Krankheit</a:t>
                      </a:r>
                      <a:endParaRPr lang="de-DE" dirty="0"/>
                    </a:p>
                  </a:txBody>
                  <a:tcPr/>
                </a:tc>
              </a:tr>
              <a:tr h="1360903">
                <a:tc>
                  <a:txBody>
                    <a:bodyPr/>
                    <a:lstStyle/>
                    <a:p>
                      <a:r>
                        <a:rPr lang="de-DE" dirty="0" smtClean="0"/>
                        <a:t>Schädigung der Dünndarmschleimhaut</a:t>
                      </a:r>
                      <a:endParaRPr lang="de-DE" dirty="0"/>
                    </a:p>
                  </a:txBody>
                  <a:tcPr/>
                </a:tc>
                <a:tc>
                  <a:txBody>
                    <a:bodyPr/>
                    <a:lstStyle/>
                    <a:p>
                      <a:r>
                        <a:rPr lang="de-DE" dirty="0" err="1" smtClean="0"/>
                        <a:t>Sprue</a:t>
                      </a:r>
                      <a:endParaRPr lang="de-DE" dirty="0" smtClean="0"/>
                    </a:p>
                    <a:p>
                      <a:r>
                        <a:rPr lang="de-DE" dirty="0" smtClean="0"/>
                        <a:t>Morbus </a:t>
                      </a:r>
                      <a:r>
                        <a:rPr lang="de-DE" dirty="0" err="1" smtClean="0"/>
                        <a:t>Crohn</a:t>
                      </a:r>
                      <a:endParaRPr lang="de-DE" dirty="0" smtClean="0"/>
                    </a:p>
                    <a:p>
                      <a:r>
                        <a:rPr lang="de-DE" dirty="0" smtClean="0"/>
                        <a:t>Infektion</a:t>
                      </a:r>
                      <a:r>
                        <a:rPr lang="de-DE" baseline="0" dirty="0" smtClean="0"/>
                        <a:t> mit Bakterien</a:t>
                      </a:r>
                    </a:p>
                    <a:p>
                      <a:r>
                        <a:rPr lang="de-DE" baseline="0" dirty="0" smtClean="0"/>
                        <a:t>Strikturen</a:t>
                      </a:r>
                    </a:p>
                    <a:p>
                      <a:r>
                        <a:rPr lang="de-DE" baseline="0" dirty="0" smtClean="0"/>
                        <a:t>Fisteln</a:t>
                      </a:r>
                      <a:endParaRPr lang="de-DE" dirty="0" smtClean="0"/>
                    </a:p>
                  </a:txBody>
                  <a:tcPr/>
                </a:tc>
              </a:tr>
              <a:tr h="595395">
                <a:tc>
                  <a:txBody>
                    <a:bodyPr/>
                    <a:lstStyle/>
                    <a:p>
                      <a:r>
                        <a:rPr lang="de-DE" dirty="0" smtClean="0"/>
                        <a:t>Störungen in der Blutversorgung des Dünndarms</a:t>
                      </a:r>
                      <a:endParaRPr lang="de-DE" dirty="0"/>
                    </a:p>
                  </a:txBody>
                  <a:tcPr/>
                </a:tc>
                <a:tc>
                  <a:txBody>
                    <a:bodyPr/>
                    <a:lstStyle/>
                    <a:p>
                      <a:r>
                        <a:rPr lang="de-DE" dirty="0" smtClean="0"/>
                        <a:t>Gefäßverschluss (</a:t>
                      </a:r>
                      <a:r>
                        <a:rPr lang="de-DE" dirty="0" err="1" smtClean="0"/>
                        <a:t>Mesenterialinfarkt</a:t>
                      </a:r>
                      <a:r>
                        <a:rPr lang="de-DE" dirty="0" smtClean="0"/>
                        <a:t>)</a:t>
                      </a:r>
                      <a:endParaRPr lang="de-DE" dirty="0"/>
                    </a:p>
                  </a:txBody>
                  <a:tcPr/>
                </a:tc>
              </a:tr>
              <a:tr h="595395">
                <a:tc>
                  <a:txBody>
                    <a:bodyPr/>
                    <a:lstStyle/>
                    <a:p>
                      <a:r>
                        <a:rPr lang="de-DE" dirty="0" smtClean="0"/>
                        <a:t>Verkürzung des Dünndarms</a:t>
                      </a:r>
                      <a:endParaRPr lang="de-DE" dirty="0"/>
                    </a:p>
                  </a:txBody>
                  <a:tcPr/>
                </a:tc>
                <a:tc>
                  <a:txBody>
                    <a:bodyPr/>
                    <a:lstStyle/>
                    <a:p>
                      <a:r>
                        <a:rPr lang="de-DE" dirty="0" smtClean="0"/>
                        <a:t>Ausgedehnte operative Dünndarmresektion</a:t>
                      </a:r>
                      <a:endParaRPr lang="de-DE" dirty="0"/>
                    </a:p>
                  </a:txBody>
                  <a:tcPr/>
                </a:tc>
              </a:tr>
              <a:tr h="595395">
                <a:tc>
                  <a:txBody>
                    <a:bodyPr/>
                    <a:lstStyle/>
                    <a:p>
                      <a:r>
                        <a:rPr lang="de-DE" dirty="0" smtClean="0"/>
                        <a:t>Sekundär bei endokrinen Erkrankungen</a:t>
                      </a:r>
                      <a:endParaRPr lang="de-DE" dirty="0"/>
                    </a:p>
                  </a:txBody>
                  <a:tcPr/>
                </a:tc>
                <a:tc>
                  <a:txBody>
                    <a:bodyPr/>
                    <a:lstStyle/>
                    <a:p>
                      <a:r>
                        <a:rPr lang="de-DE" dirty="0" smtClean="0"/>
                        <a:t>Morbus Addison</a:t>
                      </a:r>
                    </a:p>
                    <a:p>
                      <a:r>
                        <a:rPr lang="de-DE" dirty="0" smtClean="0"/>
                        <a:t>Hyperthyreose</a:t>
                      </a:r>
                      <a:endParaRPr lang="de-DE" dirty="0"/>
                    </a:p>
                  </a:txBody>
                  <a:tcPr/>
                </a:tc>
              </a:tr>
              <a:tr h="595395">
                <a:tc>
                  <a:txBody>
                    <a:bodyPr/>
                    <a:lstStyle/>
                    <a:p>
                      <a:r>
                        <a:rPr lang="de-DE" dirty="0" smtClean="0"/>
                        <a:t>Pankreasbedingt</a:t>
                      </a:r>
                      <a:endParaRPr lang="de-DE" dirty="0"/>
                    </a:p>
                  </a:txBody>
                  <a:tcPr/>
                </a:tc>
                <a:tc>
                  <a:txBody>
                    <a:bodyPr/>
                    <a:lstStyle/>
                    <a:p>
                      <a:r>
                        <a:rPr lang="de-DE" dirty="0" smtClean="0"/>
                        <a:t>Pankreatitis (Mangel</a:t>
                      </a:r>
                      <a:r>
                        <a:rPr lang="de-DE" baseline="0" dirty="0" smtClean="0"/>
                        <a:t> an Verdauungsenzymen</a:t>
                      </a:r>
                      <a:endParaRPr lang="de-DE" dirty="0"/>
                    </a:p>
                  </a:txBody>
                  <a:tcPr/>
                </a:tc>
              </a:tr>
              <a:tr h="344951">
                <a:tc>
                  <a:txBody>
                    <a:bodyPr/>
                    <a:lstStyle/>
                    <a:p>
                      <a:r>
                        <a:rPr lang="de-DE" dirty="0" smtClean="0"/>
                        <a:t>Leber-/Gallebedingt</a:t>
                      </a:r>
                      <a:endParaRPr lang="de-DE" dirty="0"/>
                    </a:p>
                  </a:txBody>
                  <a:tcPr/>
                </a:tc>
                <a:tc>
                  <a:txBody>
                    <a:bodyPr/>
                    <a:lstStyle/>
                    <a:p>
                      <a:r>
                        <a:rPr lang="de-DE" dirty="0" err="1" smtClean="0"/>
                        <a:t>Gallengangsverschluss</a:t>
                      </a:r>
                      <a:r>
                        <a:rPr lang="de-DE" dirty="0" smtClean="0"/>
                        <a:t> (Fehlen</a:t>
                      </a:r>
                      <a:r>
                        <a:rPr lang="de-DE" baseline="0" dirty="0" smtClean="0"/>
                        <a:t> von Galle)</a:t>
                      </a:r>
                      <a:endParaRPr lang="de-DE" dirty="0"/>
                    </a:p>
                  </a:txBody>
                  <a:tcPr/>
                </a:tc>
              </a:tr>
            </a:tbl>
          </a:graphicData>
        </a:graphic>
      </p:graphicFrame>
      <p:sp>
        <p:nvSpPr>
          <p:cNvPr id="6" name="Rechteck 5"/>
          <p:cNvSpPr/>
          <p:nvPr/>
        </p:nvSpPr>
        <p:spPr>
          <a:xfrm>
            <a:off x="1115616" y="6165304"/>
            <a:ext cx="6624736" cy="43204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Malabsorptionssyndrom bei verschiedenen Darmkrankheiten</a:t>
            </a: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lstStyle/>
          <a:p>
            <a:endParaRPr lang="de-DE" dirty="0"/>
          </a:p>
        </p:txBody>
      </p:sp>
      <p:sp>
        <p:nvSpPr>
          <p:cNvPr id="6" name="Abgerundetes Rechteck 5"/>
          <p:cNvSpPr/>
          <p:nvPr/>
        </p:nvSpPr>
        <p:spPr>
          <a:xfrm>
            <a:off x="1115616" y="1628800"/>
            <a:ext cx="6912768"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Verätzungen können zu Perforation der Speiseröhre führen und somit zu einer </a:t>
            </a:r>
            <a:r>
              <a:rPr lang="de-DE" dirty="0" err="1" smtClean="0"/>
              <a:t>Mediastenitis</a:t>
            </a:r>
            <a:r>
              <a:rPr lang="de-DE" dirty="0" smtClean="0"/>
              <a:t>, oft mit </a:t>
            </a:r>
            <a:r>
              <a:rPr lang="de-DE" dirty="0" err="1" smtClean="0"/>
              <a:t>tötlichen</a:t>
            </a:r>
            <a:r>
              <a:rPr lang="de-DE" dirty="0" smtClean="0"/>
              <a:t> Ausgang</a:t>
            </a:r>
          </a:p>
          <a:p>
            <a:pPr algn="ctr"/>
            <a:endParaRPr lang="de-DE" dirty="0"/>
          </a:p>
        </p:txBody>
      </p:sp>
      <p:sp>
        <p:nvSpPr>
          <p:cNvPr id="7" name="Abgerundetes Rechteck 6"/>
          <p:cNvSpPr/>
          <p:nvPr/>
        </p:nvSpPr>
        <p:spPr>
          <a:xfrm>
            <a:off x="1691680" y="3429000"/>
            <a:ext cx="5760640" cy="1706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Überlebt der Patient die Verätzung kommt es im Verlauf zu einer narbigen Schrumpfung der Speiseröhre</a:t>
            </a:r>
          </a:p>
          <a:p>
            <a:pPr algn="ctr"/>
            <a:endParaRPr lang="de-DE" dirty="0"/>
          </a:p>
        </p:txBody>
      </p:sp>
      <p:sp>
        <p:nvSpPr>
          <p:cNvPr id="8" name="Abgerundetes Rechteck 7"/>
          <p:cNvSpPr/>
          <p:nvPr/>
        </p:nvSpPr>
        <p:spPr>
          <a:xfrm>
            <a:off x="2267744" y="5417840"/>
            <a:ext cx="465881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Blutungen können auftreten (bes. bei der ulzerierenden Form)</a:t>
            </a:r>
          </a:p>
          <a:p>
            <a:pPr algn="ctr"/>
            <a:endParaRPr lang="de-DE"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4000"/>
                            </p:stCondLst>
                            <p:childTnLst>
                              <p:par>
                                <p:cTn id="17" presetID="55" presetClass="entr" presetSubtype="0" fill="hold" grpId="0" nodeType="afterEffect">
                                  <p:stCondLst>
                                    <p:cond delay="2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peise10.jpg"/>
          <p:cNvPicPr>
            <a:picLocks noChangeAspect="1"/>
          </p:cNvPicPr>
          <p:nvPr/>
        </p:nvPicPr>
        <p:blipFill>
          <a:blip r:embed="rId2" cstate="print">
            <a:lum bright="54000" contrast="51000"/>
          </a:blip>
          <a:stretch>
            <a:fillRect/>
          </a:stretch>
        </p:blipFill>
        <p:spPr>
          <a:xfrm>
            <a:off x="-612576" y="0"/>
            <a:ext cx="10274158" cy="6858000"/>
          </a:xfrm>
          <a:prstGeom prst="rect">
            <a:avLst/>
          </a:prstGeom>
        </p:spPr>
      </p:pic>
      <p:sp>
        <p:nvSpPr>
          <p:cNvPr id="2" name="Titel 1"/>
          <p:cNvSpPr>
            <a:spLocks noGrp="1"/>
          </p:cNvSpPr>
          <p:nvPr>
            <p:ph type="title"/>
          </p:nvPr>
        </p:nvSpPr>
        <p:spPr/>
        <p:txBody>
          <a:bodyPr/>
          <a:lstStyle/>
          <a:p>
            <a:r>
              <a:rPr lang="de-DE" dirty="0" smtClean="0"/>
              <a:t>Anatomie/Physiologie</a:t>
            </a:r>
            <a:endParaRPr lang="de-DE" dirty="0"/>
          </a:p>
        </p:txBody>
      </p:sp>
      <p:sp>
        <p:nvSpPr>
          <p:cNvPr id="3" name="Inhaltsplatzhalter 2"/>
          <p:cNvSpPr>
            <a:spLocks noGrp="1"/>
          </p:cNvSpPr>
          <p:nvPr>
            <p:ph idx="1"/>
          </p:nvPr>
        </p:nvSpPr>
        <p:spPr>
          <a:solidFill>
            <a:schemeClr val="accent2">
              <a:lumMod val="75000"/>
            </a:schemeClr>
          </a:solidFill>
        </p:spPr>
        <p:txBody>
          <a:bodyPr/>
          <a:lstStyle/>
          <a:p>
            <a:r>
              <a:rPr lang="de-DE" dirty="0" smtClean="0">
                <a:solidFill>
                  <a:schemeClr val="bg1"/>
                </a:solidFill>
              </a:rPr>
              <a:t>Die Peristaltik des Dünndarms dient zum Mischen und zum Transportieren des Darminhaltes</a:t>
            </a:r>
          </a:p>
          <a:p>
            <a:pPr>
              <a:buNone/>
            </a:pPr>
            <a:endParaRPr lang="de-DE" dirty="0" smtClean="0">
              <a:solidFill>
                <a:schemeClr val="bg1"/>
              </a:solidFill>
            </a:endParaRPr>
          </a:p>
          <a:p>
            <a:r>
              <a:rPr lang="de-DE" dirty="0" smtClean="0">
                <a:solidFill>
                  <a:schemeClr val="bg1"/>
                </a:solidFill>
              </a:rPr>
              <a:t>Für den geordneten Ablauf der Verdauung (Digestion) müssen die Verdauungssäfte des Magens, der Bauchspeicheldrüse und der Galle zur richtigen Zeit vorhanden sein</a:t>
            </a:r>
            <a:endParaRPr lang="de-DE" dirty="0">
              <a:solidFill>
                <a:schemeClr val="bg1"/>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2.jpg"/>
          <p:cNvPicPr>
            <a:picLocks noChangeAspect="1"/>
          </p:cNvPicPr>
          <p:nvPr/>
        </p:nvPicPr>
        <p:blipFill>
          <a:blip r:embed="rId2" cstate="print">
            <a:lum bright="6000" contrast="12000"/>
          </a:blip>
          <a:stretch>
            <a:fillRect/>
          </a:stretch>
        </p:blipFill>
        <p:spPr>
          <a:xfrm>
            <a:off x="-180528" y="-603448"/>
            <a:ext cx="9324528" cy="9001000"/>
          </a:xfrm>
          <a:prstGeom prst="rect">
            <a:avLst/>
          </a:prstGeom>
        </p:spPr>
      </p:pic>
      <p:sp>
        <p:nvSpPr>
          <p:cNvPr id="4" name="Titel 3"/>
          <p:cNvSpPr>
            <a:spLocks noGrp="1"/>
          </p:cNvSpPr>
          <p:nvPr>
            <p:ph type="ctrTitle"/>
          </p:nvPr>
        </p:nvSpPr>
        <p:spPr/>
        <p:txBody>
          <a:bodyPr/>
          <a:lstStyle/>
          <a:p>
            <a:r>
              <a:rPr lang="de-DE" dirty="0" smtClean="0"/>
              <a:t>Erkrankungen des Dünndarms</a:t>
            </a:r>
            <a:endParaRPr lang="de-DE" dirty="0"/>
          </a:p>
        </p:txBody>
      </p:sp>
      <p:sp>
        <p:nvSpPr>
          <p:cNvPr id="5" name="Untertitel 4"/>
          <p:cNvSpPr>
            <a:spLocks noGrp="1"/>
          </p:cNvSpPr>
          <p:nvPr>
            <p:ph type="subTitle" idx="1"/>
          </p:nvPr>
        </p:nvSpPr>
        <p:spPr/>
        <p:txBody>
          <a:bodyPr/>
          <a:lstStyle/>
          <a:p>
            <a:endParaRPr lang="de-DE"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2.jpg"/>
          <p:cNvPicPr>
            <a:picLocks noChangeAspect="1"/>
          </p:cNvPicPr>
          <p:nvPr/>
        </p:nvPicPr>
        <p:blipFill>
          <a:blip r:embed="rId2" cstate="print">
            <a:lum bright="6000" contrast="12000"/>
          </a:blip>
          <a:stretch>
            <a:fillRect/>
          </a:stretch>
        </p:blipFill>
        <p:spPr>
          <a:xfrm>
            <a:off x="-180528" y="-603448"/>
            <a:ext cx="9324528" cy="9001000"/>
          </a:xfrm>
          <a:prstGeom prst="rect">
            <a:avLst/>
          </a:prstGeom>
        </p:spPr>
      </p:pic>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a:bodyPr>
          <a:lstStyle/>
          <a:p>
            <a:pPr algn="ctr">
              <a:buNone/>
            </a:pPr>
            <a:r>
              <a:rPr lang="de-DE" sz="6000" dirty="0" smtClean="0"/>
              <a:t>Duodenitis</a:t>
            </a:r>
            <a:endParaRPr lang="de-DE" sz="6000" dirty="0"/>
          </a:p>
        </p:txBody>
      </p:sp>
    </p:spTree>
  </p:cSld>
  <p:clrMapOvr>
    <a:masterClrMapping/>
  </p:clrMapOvr>
  <p:transition>
    <p:wip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pPr>
              <a:buNone/>
            </a:pPr>
            <a:endParaRPr lang="de-DE" dirty="0"/>
          </a:p>
        </p:txBody>
      </p:sp>
      <p:sp>
        <p:nvSpPr>
          <p:cNvPr id="6" name="Rechteck 5"/>
          <p:cNvSpPr/>
          <p:nvPr/>
        </p:nvSpPr>
        <p:spPr>
          <a:xfrm>
            <a:off x="2411760" y="2060848"/>
            <a:ext cx="4392488" cy="2448272"/>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Duodenitis</a:t>
            </a:r>
            <a:r>
              <a:rPr lang="de-DE" dirty="0" smtClean="0"/>
              <a:t> ist eine akute oder chronische Entzündung der Schleimhaut des Zwölffingerdarms (Duodenums). </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Ursachen</a:t>
            </a:r>
            <a:endParaRPr lang="de-DE" dirty="0"/>
          </a:p>
        </p:txBody>
      </p:sp>
      <p:sp>
        <p:nvSpPr>
          <p:cNvPr id="3" name="Inhaltsplatzhalter 2"/>
          <p:cNvSpPr>
            <a:spLocks noGrp="1"/>
          </p:cNvSpPr>
          <p:nvPr>
            <p:ph idx="1"/>
          </p:nvPr>
        </p:nvSpPr>
        <p:spPr/>
        <p:txBody>
          <a:bodyPr/>
          <a:lstStyle/>
          <a:p>
            <a:r>
              <a:rPr lang="de-DE" dirty="0" smtClean="0"/>
              <a:t>Ulcus </a:t>
            </a:r>
            <a:r>
              <a:rPr lang="de-DE" dirty="0" err="1" smtClean="0"/>
              <a:t>duodeni</a:t>
            </a:r>
            <a:endParaRPr lang="de-DE" dirty="0" smtClean="0"/>
          </a:p>
          <a:p>
            <a:r>
              <a:rPr lang="de-DE" dirty="0" smtClean="0"/>
              <a:t>infektiöse Erkrankungen des übrigen Darmtraktes mit Bakterien, etwa Salmonellen oder durch Viren</a:t>
            </a:r>
          </a:p>
          <a:p>
            <a:r>
              <a:rPr lang="de-DE" dirty="0" smtClean="0"/>
              <a:t>Morbus </a:t>
            </a:r>
            <a:r>
              <a:rPr lang="de-DE" dirty="0" err="1" smtClean="0"/>
              <a:t>Crohn</a:t>
            </a:r>
            <a:endParaRPr lang="de-DE" dirty="0" smtClean="0"/>
          </a:p>
          <a:p>
            <a:r>
              <a:rPr lang="de-DE" dirty="0" smtClean="0"/>
              <a:t>andere Erkrankungen der benachbarten Organe (Gallenwege, Bauchspeicheldrüse oder Magen)</a:t>
            </a:r>
            <a:endParaRPr lang="de-DE"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Symptome</a:t>
            </a:r>
            <a:endParaRPr lang="de-DE" dirty="0"/>
          </a:p>
        </p:txBody>
      </p:sp>
      <p:sp>
        <p:nvSpPr>
          <p:cNvPr id="3" name="Inhaltsplatzhalter 2"/>
          <p:cNvSpPr>
            <a:spLocks noGrp="1"/>
          </p:cNvSpPr>
          <p:nvPr>
            <p:ph idx="1"/>
          </p:nvPr>
        </p:nvSpPr>
        <p:spPr/>
        <p:txBody>
          <a:bodyPr/>
          <a:lstStyle/>
          <a:p>
            <a:pPr>
              <a:buNone/>
            </a:pPr>
            <a:endParaRPr lang="de-DE" dirty="0"/>
          </a:p>
        </p:txBody>
      </p:sp>
      <p:sp>
        <p:nvSpPr>
          <p:cNvPr id="5" name="Rechteck 4"/>
          <p:cNvSpPr/>
          <p:nvPr/>
        </p:nvSpPr>
        <p:spPr>
          <a:xfrm>
            <a:off x="6156176" y="1700808"/>
            <a:ext cx="2304256" cy="86409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Verdauungsstörungen </a:t>
            </a:r>
            <a:endParaRPr lang="de-DE" dirty="0"/>
          </a:p>
        </p:txBody>
      </p:sp>
      <p:sp>
        <p:nvSpPr>
          <p:cNvPr id="6" name="Rechteck 5"/>
          <p:cNvSpPr/>
          <p:nvPr/>
        </p:nvSpPr>
        <p:spPr>
          <a:xfrm>
            <a:off x="539552" y="1628800"/>
            <a:ext cx="1800200" cy="108012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Appetitlosigkeit</a:t>
            </a:r>
            <a:endParaRPr lang="de-DE" dirty="0"/>
          </a:p>
        </p:txBody>
      </p:sp>
      <p:sp>
        <p:nvSpPr>
          <p:cNvPr id="7" name="Rechteck 6"/>
          <p:cNvSpPr/>
          <p:nvPr/>
        </p:nvSpPr>
        <p:spPr>
          <a:xfrm>
            <a:off x="4211960" y="3429000"/>
            <a:ext cx="3024336" cy="86409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Druck- oder stechender Schmerz</a:t>
            </a:r>
            <a:endParaRPr lang="de-DE" dirty="0"/>
          </a:p>
        </p:txBody>
      </p:sp>
      <p:sp>
        <p:nvSpPr>
          <p:cNvPr id="8" name="Rechteck 7"/>
          <p:cNvSpPr/>
          <p:nvPr/>
        </p:nvSpPr>
        <p:spPr>
          <a:xfrm>
            <a:off x="1475656" y="3356992"/>
            <a:ext cx="1279376" cy="936104"/>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Erbrechen</a:t>
            </a:r>
            <a:endParaRPr lang="de-DE" dirty="0"/>
          </a:p>
        </p:txBody>
      </p:sp>
      <p:sp>
        <p:nvSpPr>
          <p:cNvPr id="9" name="Rechteck 8"/>
          <p:cNvSpPr/>
          <p:nvPr/>
        </p:nvSpPr>
        <p:spPr>
          <a:xfrm>
            <a:off x="3707904" y="1700808"/>
            <a:ext cx="1080120" cy="914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Übelkeit</a:t>
            </a: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Diagnose</a:t>
            </a:r>
            <a:endParaRPr lang="de-DE" dirty="0"/>
          </a:p>
        </p:txBody>
      </p:sp>
      <p:sp>
        <p:nvSpPr>
          <p:cNvPr id="3" name="Inhaltsplatzhalter 2"/>
          <p:cNvSpPr>
            <a:spLocks noGrp="1"/>
          </p:cNvSpPr>
          <p:nvPr>
            <p:ph idx="1"/>
          </p:nvPr>
        </p:nvSpPr>
        <p:spPr/>
        <p:txBody>
          <a:bodyPr/>
          <a:lstStyle/>
          <a:p>
            <a:r>
              <a:rPr lang="de-DE" dirty="0" smtClean="0"/>
              <a:t>Endoskopische Untersuchung mit Zangenbiopsie</a:t>
            </a:r>
            <a:endParaRPr lang="de-DE" dirty="0"/>
          </a:p>
        </p:txBody>
      </p:sp>
      <p:pic>
        <p:nvPicPr>
          <p:cNvPr id="4" name="Grafik 3" descr="Endoskopieturm-696816d2.jpg"/>
          <p:cNvPicPr>
            <a:picLocks noChangeAspect="1"/>
          </p:cNvPicPr>
          <p:nvPr/>
        </p:nvPicPr>
        <p:blipFill>
          <a:blip r:embed="rId3" cstate="print"/>
          <a:stretch>
            <a:fillRect/>
          </a:stretch>
        </p:blipFill>
        <p:spPr>
          <a:xfrm>
            <a:off x="6516216" y="2276872"/>
            <a:ext cx="2364854" cy="4020252"/>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dünndarm3.jpg"/>
          <p:cNvPicPr>
            <a:picLocks noChangeAspect="1"/>
          </p:cNvPicPr>
          <p:nvPr/>
        </p:nvPicPr>
        <p:blipFill>
          <a:blip r:embed="rId2" cstate="print"/>
          <a:stretch>
            <a:fillRect/>
          </a:stretch>
        </p:blipFill>
        <p:spPr>
          <a:xfrm>
            <a:off x="1" y="2864154"/>
            <a:ext cx="4644007" cy="3993845"/>
          </a:xfrm>
          <a:prstGeom prst="rect">
            <a:avLst/>
          </a:prstGeom>
        </p:spPr>
      </p:pic>
      <p:sp>
        <p:nvSpPr>
          <p:cNvPr id="2" name="Titel 1"/>
          <p:cNvSpPr>
            <a:spLocks noGrp="1"/>
          </p:cNvSpPr>
          <p:nvPr>
            <p:ph type="title"/>
          </p:nvPr>
        </p:nvSpPr>
        <p:spPr/>
        <p:txBody>
          <a:bodyPr/>
          <a:lstStyle/>
          <a:p>
            <a:endParaRPr lang="de-DE"/>
          </a:p>
        </p:txBody>
      </p:sp>
      <p:pic>
        <p:nvPicPr>
          <p:cNvPr id="4" name="Inhaltsplatzhalter 3" descr="dünndarm1.jpg"/>
          <p:cNvPicPr>
            <a:picLocks noGrp="1" noChangeAspect="1"/>
          </p:cNvPicPr>
          <p:nvPr>
            <p:ph idx="1"/>
          </p:nvPr>
        </p:nvPicPr>
        <p:blipFill>
          <a:blip r:embed="rId3" cstate="print"/>
          <a:stretch>
            <a:fillRect/>
          </a:stretch>
        </p:blipFill>
        <p:spPr>
          <a:xfrm>
            <a:off x="1" y="-459430"/>
            <a:ext cx="4644008" cy="3993848"/>
          </a:xfrm>
        </p:spPr>
      </p:pic>
      <p:sp>
        <p:nvSpPr>
          <p:cNvPr id="6" name="Rechteck 5"/>
          <p:cNvSpPr/>
          <p:nvPr/>
        </p:nvSpPr>
        <p:spPr>
          <a:xfrm>
            <a:off x="5652120" y="1340768"/>
            <a:ext cx="2520280" cy="105841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Leichte Duodenitis</a:t>
            </a:r>
            <a:endParaRPr lang="de-DE" dirty="0"/>
          </a:p>
        </p:txBody>
      </p:sp>
      <p:sp>
        <p:nvSpPr>
          <p:cNvPr id="7" name="Rechteck 6"/>
          <p:cNvSpPr/>
          <p:nvPr/>
        </p:nvSpPr>
        <p:spPr>
          <a:xfrm>
            <a:off x="5652120" y="4653136"/>
            <a:ext cx="2520280" cy="105841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Duodenitis mit Erosionen</a:t>
            </a:r>
            <a:endParaRPr lang="de-DE" dirty="0"/>
          </a:p>
        </p:txBody>
      </p:sp>
    </p:spTree>
  </p:cSld>
  <p:clrMapOvr>
    <a:masterClrMapping/>
  </p:clrMapOvr>
  <p:transition>
    <p:wipe dir="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dünndarm5.jpg"/>
          <p:cNvPicPr>
            <a:picLocks noChangeAspect="1"/>
          </p:cNvPicPr>
          <p:nvPr/>
        </p:nvPicPr>
        <p:blipFill>
          <a:blip r:embed="rId2" cstate="print"/>
          <a:stretch>
            <a:fillRect/>
          </a:stretch>
        </p:blipFill>
        <p:spPr>
          <a:xfrm>
            <a:off x="0" y="2926081"/>
            <a:ext cx="4571999" cy="3931919"/>
          </a:xfrm>
          <a:prstGeom prst="rect">
            <a:avLst/>
          </a:prstGeom>
        </p:spPr>
      </p:pic>
      <p:sp>
        <p:nvSpPr>
          <p:cNvPr id="2" name="Titel 1"/>
          <p:cNvSpPr>
            <a:spLocks noGrp="1"/>
          </p:cNvSpPr>
          <p:nvPr>
            <p:ph type="title"/>
          </p:nvPr>
        </p:nvSpPr>
        <p:spPr/>
        <p:txBody>
          <a:bodyPr/>
          <a:lstStyle/>
          <a:p>
            <a:endParaRPr lang="de-DE"/>
          </a:p>
        </p:txBody>
      </p:sp>
      <p:pic>
        <p:nvPicPr>
          <p:cNvPr id="4" name="Inhaltsplatzhalter 3" descr="dünndarm4.jpg"/>
          <p:cNvPicPr>
            <a:picLocks noGrp="1" noChangeAspect="1"/>
          </p:cNvPicPr>
          <p:nvPr>
            <p:ph idx="1"/>
          </p:nvPr>
        </p:nvPicPr>
        <p:blipFill>
          <a:blip r:embed="rId3" cstate="print"/>
          <a:stretch>
            <a:fillRect/>
          </a:stretch>
        </p:blipFill>
        <p:spPr>
          <a:xfrm>
            <a:off x="0" y="-315416"/>
            <a:ext cx="4572000" cy="3931920"/>
          </a:xfrm>
        </p:spPr>
      </p:pic>
      <p:sp>
        <p:nvSpPr>
          <p:cNvPr id="6" name="Rechteck 5"/>
          <p:cNvSpPr/>
          <p:nvPr/>
        </p:nvSpPr>
        <p:spPr>
          <a:xfrm>
            <a:off x="5652120" y="1340768"/>
            <a:ext cx="2520280" cy="105841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Duodenitis mit älteren Erosionen</a:t>
            </a:r>
            <a:endParaRPr lang="de-DE" dirty="0"/>
          </a:p>
        </p:txBody>
      </p:sp>
      <p:sp>
        <p:nvSpPr>
          <p:cNvPr id="7" name="Rechteck 6"/>
          <p:cNvSpPr/>
          <p:nvPr/>
        </p:nvSpPr>
        <p:spPr>
          <a:xfrm>
            <a:off x="5652120" y="4437112"/>
            <a:ext cx="2520280" cy="105841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Duodenitis</a:t>
            </a:r>
            <a:endParaRPr lang="de-DE" dirty="0"/>
          </a:p>
        </p:txBody>
      </p:sp>
    </p:spTree>
  </p:cSld>
  <p:clrMapOvr>
    <a:masterClrMapping/>
  </p:clrMapOvr>
  <p:transition>
    <p:wip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dünndarm6.jpg"/>
          <p:cNvPicPr>
            <a:picLocks noChangeAspect="1"/>
          </p:cNvPicPr>
          <p:nvPr/>
        </p:nvPicPr>
        <p:blipFill>
          <a:blip r:embed="rId2" cstate="print"/>
          <a:stretch>
            <a:fillRect/>
          </a:stretch>
        </p:blipFill>
        <p:spPr>
          <a:xfrm>
            <a:off x="0" y="3212976"/>
            <a:ext cx="4647003" cy="3996423"/>
          </a:xfrm>
          <a:prstGeom prst="rect">
            <a:avLst/>
          </a:prstGeom>
        </p:spPr>
      </p:pic>
      <p:sp>
        <p:nvSpPr>
          <p:cNvPr id="2" name="Titel 1"/>
          <p:cNvSpPr>
            <a:spLocks noGrp="1"/>
          </p:cNvSpPr>
          <p:nvPr>
            <p:ph type="title"/>
          </p:nvPr>
        </p:nvSpPr>
        <p:spPr/>
        <p:txBody>
          <a:bodyPr/>
          <a:lstStyle/>
          <a:p>
            <a:endParaRPr lang="de-DE"/>
          </a:p>
        </p:txBody>
      </p:sp>
      <p:pic>
        <p:nvPicPr>
          <p:cNvPr id="4" name="Inhaltsplatzhalter 3" descr="dünndarm2.jpg"/>
          <p:cNvPicPr>
            <a:picLocks noGrp="1" noChangeAspect="1"/>
          </p:cNvPicPr>
          <p:nvPr>
            <p:ph idx="1"/>
          </p:nvPr>
        </p:nvPicPr>
        <p:blipFill>
          <a:blip r:embed="rId3" cstate="print"/>
          <a:stretch>
            <a:fillRect/>
          </a:stretch>
        </p:blipFill>
        <p:spPr>
          <a:xfrm>
            <a:off x="0" y="-387422"/>
            <a:ext cx="4644008" cy="3993847"/>
          </a:xfrm>
        </p:spPr>
      </p:pic>
      <p:sp>
        <p:nvSpPr>
          <p:cNvPr id="5" name="Rechteck 4"/>
          <p:cNvSpPr/>
          <p:nvPr/>
        </p:nvSpPr>
        <p:spPr>
          <a:xfrm>
            <a:off x="5652120" y="1340768"/>
            <a:ext cx="2520280" cy="105841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Polypoide</a:t>
            </a:r>
            <a:r>
              <a:rPr lang="de-DE" dirty="0" smtClean="0"/>
              <a:t> Duodenitis</a:t>
            </a:r>
            <a:endParaRPr lang="de-DE" dirty="0"/>
          </a:p>
        </p:txBody>
      </p:sp>
      <p:sp>
        <p:nvSpPr>
          <p:cNvPr id="6" name="Rechteck 5"/>
          <p:cNvSpPr/>
          <p:nvPr/>
        </p:nvSpPr>
        <p:spPr>
          <a:xfrm>
            <a:off x="5580112" y="4437112"/>
            <a:ext cx="2664296" cy="108012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Stenosierende</a:t>
            </a:r>
            <a:r>
              <a:rPr lang="de-DE" dirty="0" smtClean="0"/>
              <a:t> Duodenitis</a:t>
            </a:r>
            <a:endParaRPr lang="de-DE" dirty="0"/>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descr="krankenhaus.jpg"/>
          <p:cNvPicPr>
            <a:picLocks noGrp="1" noChangeAspect="1"/>
          </p:cNvPicPr>
          <p:nvPr>
            <p:ph idx="1"/>
          </p:nvPr>
        </p:nvPicPr>
        <p:blipFill>
          <a:blip r:embed="rId2" cstate="print"/>
          <a:stretch>
            <a:fillRect/>
          </a:stretch>
        </p:blipFill>
        <p:spPr>
          <a:xfrm>
            <a:off x="467544" y="260648"/>
            <a:ext cx="8096042" cy="5916339"/>
          </a:xfrm>
        </p:spPr>
      </p:pic>
    </p:spTree>
  </p:cSld>
  <p:clrMapOvr>
    <a:masterClrMapping/>
  </p:clrMapOvr>
  <p:transition>
    <p:circl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5" descr="krankenhaus-klinik-100~_v-image512_-6a0b0d9618fb94fd9ee05a84a1099a13ec9d3321.jpg"/>
          <p:cNvPicPr>
            <a:picLocks noChangeAspect="1"/>
          </p:cNvPicPr>
          <p:nvPr/>
        </p:nvPicPr>
        <p:blipFill>
          <a:blip r:embed="rId2" cstate="print">
            <a:lum bright="55000" contrast="6000"/>
          </a:blip>
          <a:stretch>
            <a:fillRect/>
          </a:stretch>
        </p:blipFill>
        <p:spPr>
          <a:xfrm>
            <a:off x="-2916832" y="0"/>
            <a:ext cx="12417380" cy="6984776"/>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pPr>
              <a:buNone/>
            </a:pPr>
            <a:endParaRPr lang="de-DE" dirty="0"/>
          </a:p>
        </p:txBody>
      </p:sp>
      <p:sp>
        <p:nvSpPr>
          <p:cNvPr id="5" name="Rechteck 4"/>
          <p:cNvSpPr/>
          <p:nvPr/>
        </p:nvSpPr>
        <p:spPr>
          <a:xfrm>
            <a:off x="1835696" y="2204864"/>
            <a:ext cx="5328592" cy="259228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Behandlung einer Duodenitis besteht im Wesentlichen darin, die zugrunde liegenden Ursachen zu beseitigen</a:t>
            </a:r>
            <a:endParaRPr lang="de-DE" sz="20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2.jpg"/>
          <p:cNvPicPr>
            <a:picLocks noChangeAspect="1"/>
          </p:cNvPicPr>
          <p:nvPr/>
        </p:nvPicPr>
        <p:blipFill>
          <a:blip r:embed="rId2" cstate="print">
            <a:lum bright="6000" contrast="12000"/>
          </a:blip>
          <a:stretch>
            <a:fillRect/>
          </a:stretch>
        </p:blipFill>
        <p:spPr>
          <a:xfrm>
            <a:off x="-180528" y="-603448"/>
            <a:ext cx="9324528" cy="9001000"/>
          </a:xfrm>
          <a:prstGeom prst="rect">
            <a:avLst/>
          </a:prstGeom>
        </p:spPr>
      </p:pic>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a:bodyPr>
          <a:lstStyle/>
          <a:p>
            <a:pPr algn="ctr">
              <a:buNone/>
            </a:pPr>
            <a:r>
              <a:rPr lang="de-DE" sz="6000" dirty="0" smtClean="0"/>
              <a:t>Divertikel</a:t>
            </a:r>
            <a:endParaRPr lang="de-DE" sz="6000" dirty="0"/>
          </a:p>
        </p:txBody>
      </p:sp>
    </p:spTree>
  </p:cSld>
  <p:clrMapOvr>
    <a:masterClrMapping/>
  </p:clrMapOvr>
  <p:transition>
    <p:dissolv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err="1" smtClean="0"/>
              <a:t>Divertikulose</a:t>
            </a:r>
            <a:r>
              <a:rPr lang="de-DE" dirty="0" smtClean="0"/>
              <a:t> des Dünndarms</a:t>
            </a:r>
            <a:endParaRPr lang="de-DE" dirty="0"/>
          </a:p>
        </p:txBody>
      </p:sp>
      <p:sp>
        <p:nvSpPr>
          <p:cNvPr id="3" name="Inhaltsplatzhalter 2"/>
          <p:cNvSpPr>
            <a:spLocks noGrp="1"/>
          </p:cNvSpPr>
          <p:nvPr>
            <p:ph idx="1"/>
          </p:nvPr>
        </p:nvSpPr>
        <p:spPr/>
        <p:txBody>
          <a:bodyPr/>
          <a:lstStyle/>
          <a:p>
            <a:pPr>
              <a:buNone/>
            </a:pPr>
            <a:endParaRPr lang="de-DE" dirty="0"/>
          </a:p>
        </p:txBody>
      </p:sp>
      <p:sp>
        <p:nvSpPr>
          <p:cNvPr id="4" name="Rechteck 3"/>
          <p:cNvSpPr/>
          <p:nvPr/>
        </p:nvSpPr>
        <p:spPr>
          <a:xfrm>
            <a:off x="1331640" y="1844824"/>
            <a:ext cx="6120680" cy="266429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Bei der </a:t>
            </a:r>
            <a:r>
              <a:rPr lang="de-DE" sz="2400" b="1" dirty="0" err="1" smtClean="0"/>
              <a:t>Divertikulose</a:t>
            </a:r>
            <a:r>
              <a:rPr lang="de-DE" sz="2400" b="1" dirty="0" smtClean="0"/>
              <a:t> des Dünndarms</a:t>
            </a:r>
            <a:r>
              <a:rPr lang="de-DE" sz="2400" dirty="0" smtClean="0"/>
              <a:t> sind die Dünndarmdivertikel im Gegensatz zum Meckel-Divertikel erworben und sind zu 80-90% im Jejunum zu finden.</a:t>
            </a:r>
            <a:endParaRPr lang="de-DE" sz="2400"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Meckel Divertikel</a:t>
            </a:r>
            <a:endParaRPr lang="de-DE" dirty="0"/>
          </a:p>
        </p:txBody>
      </p:sp>
      <p:sp>
        <p:nvSpPr>
          <p:cNvPr id="3" name="Inhaltsplatzhalter 2"/>
          <p:cNvSpPr>
            <a:spLocks noGrp="1"/>
          </p:cNvSpPr>
          <p:nvPr>
            <p:ph idx="1"/>
          </p:nvPr>
        </p:nvSpPr>
        <p:spPr/>
        <p:txBody>
          <a:bodyPr/>
          <a:lstStyle/>
          <a:p>
            <a:pPr>
              <a:buNone/>
            </a:pPr>
            <a:endParaRPr lang="de-DE" dirty="0"/>
          </a:p>
        </p:txBody>
      </p:sp>
      <p:sp>
        <p:nvSpPr>
          <p:cNvPr id="5" name="Rechteck 4"/>
          <p:cNvSpPr/>
          <p:nvPr/>
        </p:nvSpPr>
        <p:spPr>
          <a:xfrm>
            <a:off x="1403648" y="1556792"/>
            <a:ext cx="6480720" cy="3888432"/>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Das </a:t>
            </a:r>
            <a:r>
              <a:rPr lang="de-DE" sz="2400" b="1" dirty="0" smtClean="0"/>
              <a:t>Meckel-Divertikel</a:t>
            </a:r>
            <a:r>
              <a:rPr lang="de-DE" sz="2400" dirty="0" smtClean="0"/>
              <a:t> („</a:t>
            </a:r>
            <a:r>
              <a:rPr lang="de-DE" sz="2400" dirty="0" err="1" smtClean="0"/>
              <a:t>Meckelsches</a:t>
            </a:r>
            <a:r>
              <a:rPr lang="de-DE" sz="2400" dirty="0" smtClean="0"/>
              <a:t> Divertikel“, </a:t>
            </a:r>
            <a:r>
              <a:rPr lang="de-DE" sz="2400" i="1" dirty="0" err="1" smtClean="0"/>
              <a:t>Diverticulum</a:t>
            </a:r>
            <a:r>
              <a:rPr lang="de-DE" sz="2400" i="1" dirty="0" smtClean="0"/>
              <a:t> </a:t>
            </a:r>
            <a:r>
              <a:rPr lang="de-DE" sz="2400" i="1" dirty="0" err="1" smtClean="0"/>
              <a:t>ilei</a:t>
            </a:r>
            <a:r>
              <a:rPr lang="de-DE" sz="2400" dirty="0" smtClean="0"/>
              <a:t>) ist eine Ausstülpung des Leerdarms (Jejunum) bzw. Krummdarms (Ileum), das einen Rest des embryonalen Dottergangs (</a:t>
            </a:r>
            <a:r>
              <a:rPr lang="de-DE" sz="2400" i="1" dirty="0" err="1" smtClean="0"/>
              <a:t>Ductus</a:t>
            </a:r>
            <a:r>
              <a:rPr lang="de-DE" sz="2400" i="1" dirty="0" smtClean="0"/>
              <a:t> </a:t>
            </a:r>
            <a:r>
              <a:rPr lang="de-DE" sz="2400" i="1" dirty="0" err="1" smtClean="0"/>
              <a:t>omphaloentericus</a:t>
            </a:r>
            <a:r>
              <a:rPr lang="de-DE" sz="2400" dirty="0" smtClean="0"/>
              <a:t>) darstellt </a:t>
            </a:r>
          </a:p>
          <a:p>
            <a:pPr algn="ctr"/>
            <a:r>
              <a:rPr lang="de-DE" sz="2400" dirty="0" smtClean="0"/>
              <a:t>Benannt nach dem deutschen Anatom Johann Friedrich Meckel (1781–1833)  </a:t>
            </a:r>
            <a:endParaRPr lang="de-DE"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Diagnose</a:t>
            </a:r>
            <a:endParaRPr lang="de-DE" dirty="0"/>
          </a:p>
        </p:txBody>
      </p:sp>
      <p:sp>
        <p:nvSpPr>
          <p:cNvPr id="3" name="Inhaltsplatzhalter 2"/>
          <p:cNvSpPr>
            <a:spLocks noGrp="1"/>
          </p:cNvSpPr>
          <p:nvPr>
            <p:ph idx="1"/>
          </p:nvPr>
        </p:nvSpPr>
        <p:spPr/>
        <p:txBody>
          <a:bodyPr/>
          <a:lstStyle/>
          <a:p>
            <a:pPr>
              <a:buNone/>
            </a:pPr>
            <a:endParaRPr lang="de-DE" dirty="0"/>
          </a:p>
        </p:txBody>
      </p:sp>
      <p:sp>
        <p:nvSpPr>
          <p:cNvPr id="4" name="Rechteck 3"/>
          <p:cNvSpPr/>
          <p:nvPr/>
        </p:nvSpPr>
        <p:spPr>
          <a:xfrm>
            <a:off x="2267744" y="1628800"/>
            <a:ext cx="4464496" cy="194421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Da das Meckel Divertikel selten Symptome hervorruft, wird es in der Regel durch Zufall entdeckt. Ca. 2% aller Menschen haben ein Meckel Divertikel </a:t>
            </a:r>
            <a:endParaRPr lang="de-DE" sz="2400" dirty="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pic>
        <p:nvPicPr>
          <p:cNvPr id="6" name="Grafik 5" descr="dünndarm10.jpg"/>
          <p:cNvPicPr>
            <a:picLocks noChangeAspect="1"/>
          </p:cNvPicPr>
          <p:nvPr/>
        </p:nvPicPr>
        <p:blipFill>
          <a:blip r:embed="rId3" cstate="print"/>
          <a:stretch>
            <a:fillRect/>
          </a:stretch>
        </p:blipFill>
        <p:spPr>
          <a:xfrm>
            <a:off x="3275856" y="1556792"/>
            <a:ext cx="6474296" cy="5557104"/>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dünndarm7.jpg"/>
          <p:cNvPicPr>
            <a:picLocks noGrp="1" noChangeAspect="1"/>
          </p:cNvPicPr>
          <p:nvPr>
            <p:ph idx="1"/>
          </p:nvPr>
        </p:nvPicPr>
        <p:blipFill>
          <a:blip r:embed="rId4" cstate="print"/>
          <a:stretch>
            <a:fillRect/>
          </a:stretch>
        </p:blipFill>
        <p:spPr>
          <a:xfrm>
            <a:off x="-756592" y="-387424"/>
            <a:ext cx="5272967" cy="4525963"/>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endParaRPr lang="de-DE"/>
          </a:p>
        </p:txBody>
      </p:sp>
      <p:pic>
        <p:nvPicPr>
          <p:cNvPr id="4" name="Inhaltsplatzhalter 3" descr="dünndarm8.jpg"/>
          <p:cNvPicPr>
            <a:picLocks noGrp="1" noChangeAspect="1"/>
          </p:cNvPicPr>
          <p:nvPr>
            <p:ph idx="1"/>
          </p:nvPr>
        </p:nvPicPr>
        <p:blipFill>
          <a:blip r:embed="rId3" cstate="print"/>
          <a:stretch>
            <a:fillRect/>
          </a:stretch>
        </p:blipFill>
        <p:spPr>
          <a:xfrm>
            <a:off x="1547664" y="908720"/>
            <a:ext cx="6164875" cy="5291517"/>
          </a:xfrm>
        </p:spPr>
      </p:pic>
    </p:spTree>
  </p:cSld>
  <p:clrMapOvr>
    <a:masterClrMapping/>
  </p:clrMapOvr>
  <p:transition>
    <p:dissolv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dünndarm9.jpg"/>
          <p:cNvPicPr>
            <a:picLocks noGrp="1" noChangeAspect="1"/>
          </p:cNvPicPr>
          <p:nvPr>
            <p:ph idx="1"/>
          </p:nvPr>
        </p:nvPicPr>
        <p:blipFill>
          <a:blip r:embed="rId3" cstate="print"/>
          <a:stretch>
            <a:fillRect/>
          </a:stretch>
        </p:blipFill>
        <p:spPr>
          <a:xfrm>
            <a:off x="1403648" y="908720"/>
            <a:ext cx="6087758" cy="5235472"/>
          </a:xfrm>
        </p:spPr>
      </p:pic>
    </p:spTree>
  </p:cSld>
  <p:clrMapOvr>
    <a:masterClrMapping/>
  </p:clrMapOvr>
  <p:transition>
    <p:dissolv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2.jpg"/>
          <p:cNvPicPr>
            <a:picLocks noChangeAspect="1"/>
          </p:cNvPicPr>
          <p:nvPr/>
        </p:nvPicPr>
        <p:blipFill>
          <a:blip r:embed="rId2" cstate="print">
            <a:lum bright="6000" contrast="12000"/>
          </a:blip>
          <a:stretch>
            <a:fillRect/>
          </a:stretch>
        </p:blipFill>
        <p:spPr>
          <a:xfrm>
            <a:off x="-180528" y="-603448"/>
            <a:ext cx="9324528" cy="9001000"/>
          </a:xfrm>
          <a:prstGeom prst="rect">
            <a:avLst/>
          </a:prstGeom>
        </p:spPr>
      </p:pic>
      <p:sp>
        <p:nvSpPr>
          <p:cNvPr id="2" name="Titel 1"/>
          <p:cNvSpPr>
            <a:spLocks noGrp="1"/>
          </p:cNvSpPr>
          <p:nvPr>
            <p:ph type="title"/>
          </p:nvPr>
        </p:nvSpPr>
        <p:spPr/>
        <p:txBody>
          <a:bodyPr>
            <a:normAutofit fontScale="90000"/>
          </a:bodyPr>
          <a:lstStyle/>
          <a:p>
            <a:r>
              <a:rPr lang="de-DE" dirty="0" smtClean="0"/>
              <a:t>Akute infektiöse Enteritis</a:t>
            </a:r>
            <a:br>
              <a:rPr lang="de-DE" dirty="0" smtClean="0"/>
            </a:br>
            <a:endParaRPr lang="de-DE" dirty="0"/>
          </a:p>
        </p:txBody>
      </p:sp>
      <p:sp>
        <p:nvSpPr>
          <p:cNvPr id="3" name="Inhaltsplatzhalter 2"/>
          <p:cNvSpPr>
            <a:spLocks noGrp="1"/>
          </p:cNvSpPr>
          <p:nvPr>
            <p:ph idx="1"/>
          </p:nvPr>
        </p:nvSpPr>
        <p:spPr/>
        <p:txBody>
          <a:bodyPr/>
          <a:lstStyle/>
          <a:p>
            <a:pPr algn="ctr">
              <a:buNone/>
            </a:pPr>
            <a:r>
              <a:rPr lang="de-DE" dirty="0" smtClean="0"/>
              <a:t>Infektiöse </a:t>
            </a:r>
            <a:r>
              <a:rPr lang="de-DE" dirty="0" err="1" smtClean="0"/>
              <a:t>Diarrhoe</a:t>
            </a:r>
            <a:endParaRPr lang="de-DE"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pPr>
              <a:buNone/>
            </a:pPr>
            <a:endParaRPr lang="de-DE" dirty="0"/>
          </a:p>
        </p:txBody>
      </p:sp>
      <p:sp>
        <p:nvSpPr>
          <p:cNvPr id="5" name="Rechteck 4"/>
          <p:cNvSpPr/>
          <p:nvPr/>
        </p:nvSpPr>
        <p:spPr>
          <a:xfrm>
            <a:off x="827584" y="1484784"/>
            <a:ext cx="7776864" cy="446449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t>Man unterscheidet einen akuten Verlauf (maximal 14 Tage Dauer) von einem persistierenden Verlauf (über 14 Tage Dauer) und einem chronischen Verlauf (mehr als 30 Tage Dauer).</a:t>
            </a:r>
          </a:p>
          <a:p>
            <a:pPr algn="ctr"/>
            <a:endParaRPr lang="de-DE" sz="2800" dirty="0" smtClean="0"/>
          </a:p>
          <a:p>
            <a:pPr algn="ctr"/>
            <a:r>
              <a:rPr lang="de-DE" sz="2800" dirty="0" smtClean="0"/>
              <a:t>Die akute </a:t>
            </a:r>
            <a:r>
              <a:rPr lang="de-DE" sz="2800" dirty="0" err="1" smtClean="0"/>
              <a:t>Diarrhoe</a:t>
            </a:r>
            <a:r>
              <a:rPr lang="de-DE" sz="2800" dirty="0" smtClean="0"/>
              <a:t> ist definiert als wässriger Stuhlgang über einen begrenzten Zeitraum von maximal 14 Tagen</a:t>
            </a:r>
          </a:p>
          <a:p>
            <a:pPr algn="ctr"/>
            <a:endParaRPr lang="de-DE"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2.jpg"/>
          <p:cNvPicPr>
            <a:picLocks noChangeAspect="1"/>
          </p:cNvPicPr>
          <p:nvPr/>
        </p:nvPicPr>
        <p:blipFill>
          <a:blip r:embed="rId2" cstate="print">
            <a:lum bright="-6000" contrast="8000"/>
          </a:blip>
          <a:stretch>
            <a:fillRect/>
          </a:stretch>
        </p:blipFill>
        <p:spPr>
          <a:xfrm>
            <a:off x="0" y="-963488"/>
            <a:ext cx="10332640" cy="9289032"/>
          </a:xfrm>
          <a:prstGeom prst="rect">
            <a:avLst/>
          </a:prstGeom>
        </p:spPr>
      </p:pic>
      <p:sp>
        <p:nvSpPr>
          <p:cNvPr id="4" name="Titel 3"/>
          <p:cNvSpPr>
            <a:spLocks noGrp="1"/>
          </p:cNvSpPr>
          <p:nvPr>
            <p:ph type="ctrTitle"/>
          </p:nvPr>
        </p:nvSpPr>
        <p:spPr/>
        <p:txBody>
          <a:bodyPr/>
          <a:lstStyle/>
          <a:p>
            <a:r>
              <a:rPr lang="de-DE" dirty="0" smtClean="0"/>
              <a:t>Die </a:t>
            </a:r>
            <a:r>
              <a:rPr lang="de-DE" dirty="0" err="1" smtClean="0"/>
              <a:t>Ösophagusruptur</a:t>
            </a:r>
            <a:endParaRPr lang="de-DE" dirty="0"/>
          </a:p>
        </p:txBody>
      </p:sp>
      <p:sp>
        <p:nvSpPr>
          <p:cNvPr id="5" name="Untertitel 4"/>
          <p:cNvSpPr>
            <a:spLocks noGrp="1"/>
          </p:cNvSpPr>
          <p:nvPr>
            <p:ph type="subTitle" idx="1"/>
          </p:nvPr>
        </p:nvSpPr>
        <p:spPr/>
        <p:txBody>
          <a:bodyPr/>
          <a:lstStyle/>
          <a:p>
            <a:r>
              <a:rPr lang="de-DE" dirty="0" smtClean="0">
                <a:solidFill>
                  <a:schemeClr val="tx1">
                    <a:lumMod val="75000"/>
                    <a:lumOff val="25000"/>
                  </a:schemeClr>
                </a:solidFill>
              </a:rPr>
              <a:t>Erkrankungen der Speiseröhre</a:t>
            </a:r>
            <a:endParaRPr lang="de-DE"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Ätiologie/Pathogenese</a:t>
            </a:r>
            <a:endParaRPr lang="de-DE" dirty="0"/>
          </a:p>
        </p:txBody>
      </p:sp>
      <p:sp>
        <p:nvSpPr>
          <p:cNvPr id="3" name="Inhaltsplatzhalter 2"/>
          <p:cNvSpPr>
            <a:spLocks noGrp="1"/>
          </p:cNvSpPr>
          <p:nvPr>
            <p:ph idx="1"/>
          </p:nvPr>
        </p:nvSpPr>
        <p:spPr/>
        <p:txBody>
          <a:bodyPr/>
          <a:lstStyle/>
          <a:p>
            <a:pPr>
              <a:buNone/>
            </a:pPr>
            <a:endParaRPr lang="de-DE" dirty="0"/>
          </a:p>
        </p:txBody>
      </p:sp>
      <p:sp>
        <p:nvSpPr>
          <p:cNvPr id="4" name="Rechteck 3"/>
          <p:cNvSpPr/>
          <p:nvPr/>
        </p:nvSpPr>
        <p:spPr>
          <a:xfrm>
            <a:off x="467544" y="1556792"/>
            <a:ext cx="8208912" cy="338437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Akute </a:t>
            </a:r>
            <a:r>
              <a:rPr lang="de-DE" sz="2400" dirty="0" err="1" smtClean="0"/>
              <a:t>Diarrhoen</a:t>
            </a:r>
            <a:r>
              <a:rPr lang="de-DE" sz="2400" dirty="0" smtClean="0"/>
              <a:t> sind am häufigsten durch Viren oder Bakterien hervorgerufen und bessern sich meist spontan. </a:t>
            </a:r>
          </a:p>
          <a:p>
            <a:pPr algn="ctr"/>
            <a:r>
              <a:rPr lang="de-DE" sz="2400" dirty="0" smtClean="0"/>
              <a:t>Chronische Verläufe haben öfter auch einen nicht-infektiösen Ursprung, hierbei sollten allerdings auch parasitäre Ursachen in Betracht gezogen werden</a:t>
            </a:r>
            <a:endParaRPr lang="de-DE" sz="2400"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Symptome</a:t>
            </a:r>
            <a:endParaRPr lang="de-DE" dirty="0"/>
          </a:p>
        </p:txBody>
      </p:sp>
      <p:sp>
        <p:nvSpPr>
          <p:cNvPr id="3" name="Inhaltsplatzhalter 2"/>
          <p:cNvSpPr>
            <a:spLocks noGrp="1"/>
          </p:cNvSpPr>
          <p:nvPr>
            <p:ph idx="1"/>
          </p:nvPr>
        </p:nvSpPr>
        <p:spPr/>
        <p:txBody>
          <a:bodyPr>
            <a:normAutofit/>
          </a:bodyPr>
          <a:lstStyle/>
          <a:p>
            <a:pPr>
              <a:buNone/>
            </a:pPr>
            <a:endParaRPr lang="de-DE" dirty="0"/>
          </a:p>
        </p:txBody>
      </p:sp>
      <p:sp>
        <p:nvSpPr>
          <p:cNvPr id="4" name="Rechteck 3"/>
          <p:cNvSpPr/>
          <p:nvPr/>
        </p:nvSpPr>
        <p:spPr>
          <a:xfrm>
            <a:off x="0" y="1412776"/>
            <a:ext cx="5256584" cy="2016224"/>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folgenden Symptome deuten auf einen schwereren Verlauf und sollten zu einer diagnostischen Abklärung führen:</a:t>
            </a:r>
          </a:p>
          <a:p>
            <a:pPr algn="ctr"/>
            <a:endParaRPr lang="de-DE" dirty="0"/>
          </a:p>
        </p:txBody>
      </p:sp>
      <p:sp>
        <p:nvSpPr>
          <p:cNvPr id="5" name="Rechteck 4"/>
          <p:cNvSpPr/>
          <p:nvPr/>
        </p:nvSpPr>
        <p:spPr>
          <a:xfrm>
            <a:off x="251520" y="4293096"/>
            <a:ext cx="5292080" cy="108012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smtClean="0"/>
              <a:t>Diarrhoen</a:t>
            </a:r>
            <a:r>
              <a:rPr lang="de-DE" sz="2000" dirty="0" smtClean="0"/>
              <a:t> bei älteren Patienten (≥70 Jahre alt) oder bei Immunsupprimierten</a:t>
            </a:r>
          </a:p>
        </p:txBody>
      </p:sp>
      <p:sp>
        <p:nvSpPr>
          <p:cNvPr id="6" name="Rechteck 5"/>
          <p:cNvSpPr/>
          <p:nvPr/>
        </p:nvSpPr>
        <p:spPr>
          <a:xfrm>
            <a:off x="251520" y="5373216"/>
            <a:ext cx="5328592" cy="914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smtClean="0"/>
              <a:t>Diarrhoen</a:t>
            </a:r>
            <a:r>
              <a:rPr lang="de-DE" sz="2000" dirty="0" smtClean="0"/>
              <a:t> nach </a:t>
            </a:r>
            <a:r>
              <a:rPr lang="de-DE" sz="2000" dirty="0" err="1" smtClean="0"/>
              <a:t>kürzlichem</a:t>
            </a:r>
            <a:r>
              <a:rPr lang="de-DE" sz="2000" dirty="0" smtClean="0"/>
              <a:t> Gebrauch von Antibiotika </a:t>
            </a:r>
          </a:p>
          <a:p>
            <a:pPr algn="ctr"/>
            <a:endParaRPr lang="de-DE" dirty="0"/>
          </a:p>
        </p:txBody>
      </p:sp>
      <p:sp>
        <p:nvSpPr>
          <p:cNvPr id="7" name="Rechteck 6"/>
          <p:cNvSpPr/>
          <p:nvPr/>
        </p:nvSpPr>
        <p:spPr>
          <a:xfrm>
            <a:off x="5220072" y="1412776"/>
            <a:ext cx="3635896" cy="115212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Wässriger Durchfall mit Anzeichen des Volumenmangels </a:t>
            </a:r>
          </a:p>
          <a:p>
            <a:pPr algn="ctr"/>
            <a:endParaRPr lang="de-DE" dirty="0"/>
          </a:p>
        </p:txBody>
      </p:sp>
      <p:sp>
        <p:nvSpPr>
          <p:cNvPr id="8" name="Rechteck 7"/>
          <p:cNvSpPr/>
          <p:nvPr/>
        </p:nvSpPr>
        <p:spPr>
          <a:xfrm>
            <a:off x="5133256" y="2492896"/>
            <a:ext cx="3759224" cy="1130424"/>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Häufige kleine Stuhlmengen mit Blut- oder Schleimabgang </a:t>
            </a:r>
          </a:p>
          <a:p>
            <a:pPr algn="ctr"/>
            <a:endParaRPr lang="de-DE" dirty="0"/>
          </a:p>
        </p:txBody>
      </p:sp>
      <p:sp>
        <p:nvSpPr>
          <p:cNvPr id="9" name="Rechteck 8"/>
          <p:cNvSpPr/>
          <p:nvPr/>
        </p:nvSpPr>
        <p:spPr>
          <a:xfrm>
            <a:off x="6156176" y="5013176"/>
            <a:ext cx="2282552" cy="576064"/>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Blutige </a:t>
            </a:r>
            <a:r>
              <a:rPr lang="de-DE" sz="2000" dirty="0" err="1" smtClean="0"/>
              <a:t>Diarrhoe</a:t>
            </a:r>
            <a:r>
              <a:rPr lang="de-DE" sz="2000" dirty="0" smtClean="0"/>
              <a:t> </a:t>
            </a:r>
          </a:p>
          <a:p>
            <a:pPr algn="ctr"/>
            <a:endParaRPr lang="de-DE" dirty="0"/>
          </a:p>
        </p:txBody>
      </p:sp>
      <p:sp>
        <p:nvSpPr>
          <p:cNvPr id="10" name="Rechteck 9"/>
          <p:cNvSpPr/>
          <p:nvPr/>
        </p:nvSpPr>
        <p:spPr>
          <a:xfrm>
            <a:off x="755576" y="3429000"/>
            <a:ext cx="1944216" cy="914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Starke Bauchschmerzen </a:t>
            </a:r>
          </a:p>
          <a:p>
            <a:pPr algn="ctr"/>
            <a:endParaRPr lang="de-DE" dirty="0"/>
          </a:p>
        </p:txBody>
      </p:sp>
      <p:sp>
        <p:nvSpPr>
          <p:cNvPr id="11" name="Rechteck 10"/>
          <p:cNvSpPr/>
          <p:nvPr/>
        </p:nvSpPr>
        <p:spPr>
          <a:xfrm>
            <a:off x="5436096" y="3645024"/>
            <a:ext cx="3240360" cy="914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Abgang von mehr als 5 ungeformten Stühlen pro Tag </a:t>
            </a:r>
          </a:p>
          <a:p>
            <a:pPr algn="ctr"/>
            <a:endParaRPr lang="de-DE" dirty="0"/>
          </a:p>
        </p:txBody>
      </p:sp>
      <p:sp>
        <p:nvSpPr>
          <p:cNvPr id="12" name="Rechteck 11"/>
          <p:cNvSpPr/>
          <p:nvPr/>
        </p:nvSpPr>
        <p:spPr>
          <a:xfrm>
            <a:off x="2699792" y="3429000"/>
            <a:ext cx="2786608" cy="86409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Fieber über 38.5ºC </a:t>
            </a:r>
          </a:p>
          <a:p>
            <a:pPr algn="ctr"/>
            <a:endParaRPr lang="de-DE"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par>
                          <p:cTn id="23" fill="hold">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0.70"/>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par>
                          <p:cTn id="29" fill="hold">
                            <p:stCondLst>
                              <p:cond delay="3000"/>
                            </p:stCondLst>
                            <p:childTnLst>
                              <p:par>
                                <p:cTn id="30" presetID="55"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strVal val="#ppt_w*0.70"/>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Effect transition="in" filter="fade">
                                      <p:cBhvr>
                                        <p:cTn id="34" dur="1000"/>
                                        <p:tgtEl>
                                          <p:spTgt spid="12"/>
                                        </p:tgtEl>
                                      </p:cBhvr>
                                    </p:animEffect>
                                  </p:childTnLst>
                                </p:cTn>
                              </p:par>
                            </p:childTnLst>
                          </p:cTn>
                        </p:par>
                        <p:par>
                          <p:cTn id="35" fill="hold">
                            <p:stCondLst>
                              <p:cond delay="4000"/>
                            </p:stCondLst>
                            <p:childTnLst>
                              <p:par>
                                <p:cTn id="36" presetID="55"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strVal val="#ppt_w*0.70"/>
                                          </p:val>
                                        </p:tav>
                                        <p:tav tm="100000">
                                          <p:val>
                                            <p:strVal val="#ppt_w"/>
                                          </p:val>
                                        </p:tav>
                                      </p:tavLst>
                                    </p:anim>
                                    <p:anim calcmode="lin" valueType="num">
                                      <p:cBhvr>
                                        <p:cTn id="39" dur="1000" fill="hold"/>
                                        <p:tgtEl>
                                          <p:spTgt spid="11"/>
                                        </p:tgtEl>
                                        <p:attrNameLst>
                                          <p:attrName>ppt_h</p:attrName>
                                        </p:attrNameLst>
                                      </p:cBhvr>
                                      <p:tavLst>
                                        <p:tav tm="0">
                                          <p:val>
                                            <p:strVal val="#ppt_h"/>
                                          </p:val>
                                        </p:tav>
                                        <p:tav tm="100000">
                                          <p:val>
                                            <p:strVal val="#ppt_h"/>
                                          </p:val>
                                        </p:tav>
                                      </p:tavLst>
                                    </p:anim>
                                    <p:animEffect transition="in" filter="fade">
                                      <p:cBhvr>
                                        <p:cTn id="40" dur="1000"/>
                                        <p:tgtEl>
                                          <p:spTgt spid="11"/>
                                        </p:tgtEl>
                                      </p:cBhvr>
                                    </p:animEffect>
                                  </p:childTnLst>
                                </p:cTn>
                              </p:par>
                            </p:childTnLst>
                          </p:cTn>
                        </p:par>
                        <p:par>
                          <p:cTn id="41" fill="hold">
                            <p:stCondLst>
                              <p:cond delay="5000"/>
                            </p:stCondLst>
                            <p:childTnLst>
                              <p:par>
                                <p:cTn id="42" presetID="5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0">
                                          <p:val>
                                            <p:strVal val="#ppt_w*0.70"/>
                                          </p:val>
                                        </p:tav>
                                        <p:tav tm="100000">
                                          <p:val>
                                            <p:strVal val="#ppt_w"/>
                                          </p:val>
                                        </p:tav>
                                      </p:tavLst>
                                    </p:anim>
                                    <p:anim calcmode="lin" valueType="num">
                                      <p:cBhvr>
                                        <p:cTn id="45" dur="1000" fill="hold"/>
                                        <p:tgtEl>
                                          <p:spTgt spid="5"/>
                                        </p:tgtEl>
                                        <p:attrNameLst>
                                          <p:attrName>ppt_h</p:attrName>
                                        </p:attrNameLst>
                                      </p:cBhvr>
                                      <p:tavLst>
                                        <p:tav tm="0">
                                          <p:val>
                                            <p:strVal val="#ppt_h"/>
                                          </p:val>
                                        </p:tav>
                                        <p:tav tm="100000">
                                          <p:val>
                                            <p:strVal val="#ppt_h"/>
                                          </p:val>
                                        </p:tav>
                                      </p:tavLst>
                                    </p:anim>
                                    <p:animEffect transition="in" filter="fade">
                                      <p:cBhvr>
                                        <p:cTn id="46" dur="1000"/>
                                        <p:tgtEl>
                                          <p:spTgt spid="5"/>
                                        </p:tgtEl>
                                      </p:cBhvr>
                                    </p:animEffect>
                                  </p:childTnLst>
                                </p:cTn>
                              </p:par>
                            </p:childTnLst>
                          </p:cTn>
                        </p:par>
                        <p:par>
                          <p:cTn id="47" fill="hold">
                            <p:stCondLst>
                              <p:cond delay="6000"/>
                            </p:stCondLst>
                            <p:childTnLst>
                              <p:par>
                                <p:cTn id="48" presetID="55"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1000" fill="hold"/>
                                        <p:tgtEl>
                                          <p:spTgt spid="6"/>
                                        </p:tgtEl>
                                        <p:attrNameLst>
                                          <p:attrName>ppt_w</p:attrName>
                                        </p:attrNameLst>
                                      </p:cBhvr>
                                      <p:tavLst>
                                        <p:tav tm="0">
                                          <p:val>
                                            <p:strVal val="#ppt_w*0.70"/>
                                          </p:val>
                                        </p:tav>
                                        <p:tav tm="100000">
                                          <p:val>
                                            <p:strVal val="#ppt_w"/>
                                          </p:val>
                                        </p:tav>
                                      </p:tavLst>
                                    </p:anim>
                                    <p:anim calcmode="lin" valueType="num">
                                      <p:cBhvr>
                                        <p:cTn id="51" dur="1000" fill="hold"/>
                                        <p:tgtEl>
                                          <p:spTgt spid="6"/>
                                        </p:tgtEl>
                                        <p:attrNameLst>
                                          <p:attrName>ppt_h</p:attrName>
                                        </p:attrNameLst>
                                      </p:cBhvr>
                                      <p:tavLst>
                                        <p:tav tm="0">
                                          <p:val>
                                            <p:strVal val="#ppt_h"/>
                                          </p:val>
                                        </p:tav>
                                        <p:tav tm="100000">
                                          <p:val>
                                            <p:strVal val="#ppt_h"/>
                                          </p:val>
                                        </p:tav>
                                      </p:tavLst>
                                    </p:anim>
                                    <p:animEffect transition="in" filter="fade">
                                      <p:cBhvr>
                                        <p:cTn id="52" dur="1000"/>
                                        <p:tgtEl>
                                          <p:spTgt spid="6"/>
                                        </p:tgtEl>
                                      </p:cBhvr>
                                    </p:animEffect>
                                  </p:childTnLst>
                                </p:cTn>
                              </p:par>
                            </p:childTnLst>
                          </p:cTn>
                        </p:par>
                        <p:par>
                          <p:cTn id="53" fill="hold">
                            <p:stCondLst>
                              <p:cond delay="7000"/>
                            </p:stCondLst>
                            <p:childTnLst>
                              <p:par>
                                <p:cTn id="54" presetID="55"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1000" fill="hold"/>
                                        <p:tgtEl>
                                          <p:spTgt spid="9"/>
                                        </p:tgtEl>
                                        <p:attrNameLst>
                                          <p:attrName>ppt_w</p:attrName>
                                        </p:attrNameLst>
                                      </p:cBhvr>
                                      <p:tavLst>
                                        <p:tav tm="0">
                                          <p:val>
                                            <p:strVal val="#ppt_w*0.70"/>
                                          </p:val>
                                        </p:tav>
                                        <p:tav tm="100000">
                                          <p:val>
                                            <p:strVal val="#ppt_w"/>
                                          </p:val>
                                        </p:tav>
                                      </p:tavLst>
                                    </p:anim>
                                    <p:anim calcmode="lin" valueType="num">
                                      <p:cBhvr>
                                        <p:cTn id="57" dur="1000" fill="hold"/>
                                        <p:tgtEl>
                                          <p:spTgt spid="9"/>
                                        </p:tgtEl>
                                        <p:attrNameLst>
                                          <p:attrName>ppt_h</p:attrName>
                                        </p:attrNameLst>
                                      </p:cBhvr>
                                      <p:tavLst>
                                        <p:tav tm="0">
                                          <p:val>
                                            <p:strVal val="#ppt_h"/>
                                          </p:val>
                                        </p:tav>
                                        <p:tav tm="100000">
                                          <p:val>
                                            <p:strVal val="#ppt_h"/>
                                          </p:val>
                                        </p:tav>
                                      </p:tavLst>
                                    </p:anim>
                                    <p:animEffect transition="in" filter="fade">
                                      <p:cBhvr>
                                        <p:cTn id="5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Symptome</a:t>
            </a:r>
            <a:endParaRPr lang="de-DE" dirty="0"/>
          </a:p>
        </p:txBody>
      </p:sp>
      <p:sp>
        <p:nvSpPr>
          <p:cNvPr id="3" name="Inhaltsplatzhalter 2"/>
          <p:cNvSpPr>
            <a:spLocks noGrp="1"/>
          </p:cNvSpPr>
          <p:nvPr>
            <p:ph idx="1"/>
          </p:nvPr>
        </p:nvSpPr>
        <p:spPr/>
        <p:txBody>
          <a:bodyPr/>
          <a:lstStyle/>
          <a:p>
            <a:pPr>
              <a:buNone/>
            </a:pPr>
            <a:endParaRPr lang="de-DE" dirty="0"/>
          </a:p>
        </p:txBody>
      </p:sp>
      <p:sp>
        <p:nvSpPr>
          <p:cNvPr id="6" name="Rechteck 5"/>
          <p:cNvSpPr/>
          <p:nvPr/>
        </p:nvSpPr>
        <p:spPr>
          <a:xfrm>
            <a:off x="251520" y="1268760"/>
            <a:ext cx="8496944" cy="21602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Ein wichtiger diagnostischer Hinweis ist Fieber, da es sich häufig um Infektionserreger handelt, die die Darmschleimhaut angreifen (z.B. Salmonellen, </a:t>
            </a:r>
            <a:r>
              <a:rPr lang="de-DE" sz="2400" dirty="0" err="1" smtClean="0"/>
              <a:t>Shigellen</a:t>
            </a:r>
            <a:r>
              <a:rPr lang="de-DE" sz="2400" dirty="0" smtClean="0"/>
              <a:t>, </a:t>
            </a:r>
            <a:r>
              <a:rPr lang="de-DE" sz="2400" dirty="0" err="1" smtClean="0"/>
              <a:t>Campylobacter</a:t>
            </a:r>
            <a:r>
              <a:rPr lang="de-DE" sz="2400" dirty="0" smtClean="0"/>
              <a:t>, Viren, </a:t>
            </a:r>
            <a:r>
              <a:rPr lang="de-DE" sz="2400" dirty="0" err="1" smtClean="0"/>
              <a:t>Clostridium</a:t>
            </a:r>
            <a:r>
              <a:rPr lang="de-DE" sz="2400" dirty="0" smtClean="0"/>
              <a:t> </a:t>
            </a:r>
            <a:r>
              <a:rPr lang="de-DE" sz="2400" dirty="0" err="1" smtClean="0"/>
              <a:t>difficile</a:t>
            </a:r>
            <a:r>
              <a:rPr lang="de-DE" sz="2400" dirty="0" smtClean="0"/>
              <a:t> oder Amöben). </a:t>
            </a:r>
          </a:p>
          <a:p>
            <a:endParaRPr lang="de-DE" sz="2400" dirty="0" smtClean="0"/>
          </a:p>
        </p:txBody>
      </p:sp>
      <p:sp>
        <p:nvSpPr>
          <p:cNvPr id="7" name="Rechteck 6"/>
          <p:cNvSpPr/>
          <p:nvPr/>
        </p:nvSpPr>
        <p:spPr>
          <a:xfrm>
            <a:off x="467544" y="2996952"/>
            <a:ext cx="8064896" cy="1656184"/>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Nach Konsum bestimmter Nahrungsmittel beispielsweise </a:t>
            </a:r>
            <a:r>
              <a:rPr lang="de-DE" sz="2400" dirty="0" err="1" smtClean="0"/>
              <a:t>unpasteurisierte</a:t>
            </a:r>
            <a:r>
              <a:rPr lang="de-DE" sz="2400" dirty="0" smtClean="0"/>
              <a:t> Milchprodukte, unvollständig gegarter Fisch oder Fleisch, kann ebenfalls Durchfall auftreten. </a:t>
            </a:r>
          </a:p>
        </p:txBody>
      </p:sp>
      <p:sp>
        <p:nvSpPr>
          <p:cNvPr id="8" name="Rechteck 7"/>
          <p:cNvSpPr/>
          <p:nvPr/>
        </p:nvSpPr>
        <p:spPr>
          <a:xfrm>
            <a:off x="251520" y="4509120"/>
            <a:ext cx="8461448" cy="168356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Im Rahmen von Ausbrüchen durch </a:t>
            </a:r>
            <a:r>
              <a:rPr lang="de-DE" sz="2400" dirty="0" err="1" smtClean="0"/>
              <a:t>Noro</a:t>
            </a:r>
            <a:r>
              <a:rPr lang="de-DE" sz="2400" dirty="0" smtClean="0"/>
              <a:t>- oder Rotaviren können zeitnah mehrere Personen betroffen sein, insbesondere in den Wintermonaten</a:t>
            </a:r>
            <a:r>
              <a:rPr lang="de-DE" dirty="0" smtClean="0"/>
              <a:t>.</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Diagnose</a:t>
            </a:r>
            <a:endParaRPr lang="de-DE" dirty="0"/>
          </a:p>
        </p:txBody>
      </p:sp>
      <p:pic>
        <p:nvPicPr>
          <p:cNvPr id="7" name="Inhaltsplatzhalter 6" descr="Stuhlprobe.jpg"/>
          <p:cNvPicPr>
            <a:picLocks noGrp="1" noChangeAspect="1"/>
          </p:cNvPicPr>
          <p:nvPr>
            <p:ph idx="1"/>
          </p:nvPr>
        </p:nvPicPr>
        <p:blipFill>
          <a:blip r:embed="rId3" cstate="print"/>
          <a:stretch>
            <a:fillRect/>
          </a:stretch>
        </p:blipFill>
        <p:spPr>
          <a:xfrm>
            <a:off x="1979712" y="3212976"/>
            <a:ext cx="4824536" cy="3216358"/>
          </a:xfrm>
        </p:spPr>
      </p:pic>
      <p:sp>
        <p:nvSpPr>
          <p:cNvPr id="5" name="Rechteck 4"/>
          <p:cNvSpPr/>
          <p:nvPr/>
        </p:nvSpPr>
        <p:spPr>
          <a:xfrm>
            <a:off x="3491880" y="3212976"/>
            <a:ext cx="3290664" cy="914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Stuhlkulturen</a:t>
            </a:r>
          </a:p>
          <a:p>
            <a:pPr algn="ctr"/>
            <a:endParaRPr lang="de-DE" dirty="0"/>
          </a:p>
        </p:txBody>
      </p:sp>
      <p:sp>
        <p:nvSpPr>
          <p:cNvPr id="6" name="Rechteck 5"/>
          <p:cNvSpPr/>
          <p:nvPr/>
        </p:nvSpPr>
        <p:spPr>
          <a:xfrm>
            <a:off x="3707904" y="1340768"/>
            <a:ext cx="1714872" cy="914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Anamnese</a:t>
            </a:r>
          </a:p>
          <a:p>
            <a:pPr algn="ctr"/>
            <a:endParaRPr lang="de-DE" dirty="0"/>
          </a:p>
        </p:txBody>
      </p:sp>
      <p:sp>
        <p:nvSpPr>
          <p:cNvPr id="8" name="Rechteck 7"/>
          <p:cNvSpPr/>
          <p:nvPr/>
        </p:nvSpPr>
        <p:spPr>
          <a:xfrm>
            <a:off x="3707904" y="2276872"/>
            <a:ext cx="1800200" cy="914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Endoskopie</a:t>
            </a:r>
            <a:endParaRPr lang="de-DE" sz="2400"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par>
                                <p:cTn id="22" presetID="2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normAutofit/>
          </a:bodyPr>
          <a:lstStyle/>
          <a:p>
            <a:pPr>
              <a:buNone/>
            </a:pPr>
            <a:r>
              <a:rPr lang="de-DE" dirty="0" smtClean="0"/>
              <a:t> </a:t>
            </a:r>
            <a:endParaRPr lang="de-DE" dirty="0"/>
          </a:p>
        </p:txBody>
      </p:sp>
      <p:sp>
        <p:nvSpPr>
          <p:cNvPr id="4" name="Rechteck 3"/>
          <p:cNvSpPr/>
          <p:nvPr/>
        </p:nvSpPr>
        <p:spPr>
          <a:xfrm>
            <a:off x="899592" y="1412776"/>
            <a:ext cx="7416824" cy="18002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wichtigste therapeutische Maßnahme bei </a:t>
            </a:r>
            <a:r>
              <a:rPr lang="de-DE" sz="2000" dirty="0" err="1" smtClean="0"/>
              <a:t>Durchfallerkrankungen</a:t>
            </a:r>
            <a:r>
              <a:rPr lang="de-DE" sz="2000" dirty="0" smtClean="0"/>
              <a:t> ist eine ausreichende Trinkmenge und Ersatz von Elektrolyten, in schweren Fällen muss die Zufuhr über die Vene erfolgen.</a:t>
            </a:r>
          </a:p>
          <a:p>
            <a:pPr algn="ctr"/>
            <a:endParaRPr lang="de-DE" dirty="0"/>
          </a:p>
        </p:txBody>
      </p:sp>
      <p:sp>
        <p:nvSpPr>
          <p:cNvPr id="5" name="Rechteck 4"/>
          <p:cNvSpPr/>
          <p:nvPr/>
        </p:nvSpPr>
        <p:spPr>
          <a:xfrm>
            <a:off x="1619672" y="3429000"/>
            <a:ext cx="5904656" cy="1922512"/>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Eine Hemmung der Darmaktivität (z.B. durch </a:t>
            </a:r>
            <a:r>
              <a:rPr lang="de-DE" sz="2000" dirty="0" err="1" smtClean="0"/>
              <a:t>Loperamid</a:t>
            </a:r>
            <a:r>
              <a:rPr lang="de-DE" sz="2000" dirty="0" smtClean="0"/>
              <a:t>) sollte nur nach Konsultation eines Arztes erfolgen.</a:t>
            </a:r>
          </a:p>
          <a:p>
            <a:pPr algn="ctr"/>
            <a:endParaRPr lang="de-DE"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normAutofit/>
          </a:bodyPr>
          <a:lstStyle/>
          <a:p>
            <a:endParaRPr lang="de-DE" dirty="0"/>
          </a:p>
        </p:txBody>
      </p:sp>
      <p:sp>
        <p:nvSpPr>
          <p:cNvPr id="5" name="Rechteck 4"/>
          <p:cNvSpPr/>
          <p:nvPr/>
        </p:nvSpPr>
        <p:spPr>
          <a:xfrm>
            <a:off x="971600" y="1556792"/>
            <a:ext cx="7128792" cy="36724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In den meisten Fällen einer </a:t>
            </a:r>
            <a:r>
              <a:rPr lang="de-DE" sz="2400" dirty="0" err="1" smtClean="0"/>
              <a:t>Durchfallerkrankung</a:t>
            </a:r>
            <a:r>
              <a:rPr lang="de-DE" sz="2400" dirty="0" smtClean="0"/>
              <a:t> ist eine ursächliche Therapie durch Gabe von </a:t>
            </a:r>
            <a:r>
              <a:rPr lang="de-DE" sz="2400" dirty="0" err="1" smtClean="0"/>
              <a:t>antiinfektiven</a:t>
            </a:r>
            <a:r>
              <a:rPr lang="de-DE" sz="2400" dirty="0" smtClean="0"/>
              <a:t> Substanzen nicht verfügbar bzw. nicht sinnvoll. </a:t>
            </a:r>
          </a:p>
          <a:p>
            <a:pPr algn="ctr"/>
            <a:r>
              <a:rPr lang="de-DE" sz="2400" dirty="0" smtClean="0"/>
              <a:t>In bestimmten Fällen, beispielsweise bei einer Erkrankung durch </a:t>
            </a:r>
            <a:r>
              <a:rPr lang="de-DE" sz="2400" i="1" dirty="0" err="1" smtClean="0"/>
              <a:t>Clostridium</a:t>
            </a:r>
            <a:r>
              <a:rPr lang="de-DE" sz="2400" i="1" dirty="0" smtClean="0"/>
              <a:t> </a:t>
            </a:r>
            <a:r>
              <a:rPr lang="de-DE" sz="2400" i="1" dirty="0" err="1" smtClean="0"/>
              <a:t>difficile</a:t>
            </a:r>
            <a:r>
              <a:rPr lang="de-DE" sz="2400" dirty="0" smtClean="0"/>
              <a:t>, durch </a:t>
            </a:r>
            <a:r>
              <a:rPr lang="de-DE" sz="2400" dirty="0" err="1" smtClean="0"/>
              <a:t>Cytomegalievirus</a:t>
            </a:r>
            <a:r>
              <a:rPr lang="de-DE" sz="2400" dirty="0" smtClean="0"/>
              <a:t> und bei verschiedene </a:t>
            </a:r>
            <a:r>
              <a:rPr lang="de-DE" sz="2400" dirty="0" err="1" smtClean="0"/>
              <a:t>Durchfallerkrankungen</a:t>
            </a:r>
            <a:r>
              <a:rPr lang="de-DE" sz="2400" dirty="0" smtClean="0"/>
              <a:t> durch Parasiten müssen jedoch spezifische Arzneimittel eingesetzt werden</a:t>
            </a:r>
            <a:r>
              <a:rPr lang="de-DE" sz="2000" dirty="0" smtClean="0"/>
              <a:t>.</a:t>
            </a:r>
            <a:r>
              <a:rPr lang="de-DE" dirty="0" smtClean="0"/>
              <a:t/>
            </a:r>
            <a:br>
              <a:rPr lang="de-DE" dirty="0" smtClean="0"/>
            </a:br>
            <a:endParaRPr lang="de-DE" dirty="0" smtClean="0"/>
          </a:p>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2.jpg"/>
          <p:cNvPicPr>
            <a:picLocks noChangeAspect="1"/>
          </p:cNvPicPr>
          <p:nvPr/>
        </p:nvPicPr>
        <p:blipFill>
          <a:blip r:embed="rId2" cstate="print">
            <a:lum bright="6000" contrast="12000"/>
          </a:blip>
          <a:stretch>
            <a:fillRect/>
          </a:stretch>
        </p:blipFill>
        <p:spPr>
          <a:xfrm>
            <a:off x="0" y="-1899592"/>
            <a:ext cx="9324528" cy="9001000"/>
          </a:xfrm>
          <a:prstGeom prst="rect">
            <a:avLst/>
          </a:prstGeom>
        </p:spPr>
      </p:pic>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algn="ctr">
              <a:buNone/>
            </a:pPr>
            <a:r>
              <a:rPr lang="de-DE" dirty="0" smtClean="0"/>
              <a:t>Tumoren des Dünndarms</a:t>
            </a:r>
            <a:endParaRPr lang="de-DE" dirty="0"/>
          </a:p>
        </p:txBody>
      </p:sp>
    </p:spTree>
  </p:cSld>
  <p:clrMapOvr>
    <a:masterClrMapping/>
  </p:clrMapOvr>
  <p:transition>
    <p:dissolv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Tumoren des Dünndarms</a:t>
            </a:r>
            <a:endParaRPr lang="de-DE" dirty="0"/>
          </a:p>
        </p:txBody>
      </p:sp>
      <p:sp>
        <p:nvSpPr>
          <p:cNvPr id="3" name="Inhaltsplatzhalter 2"/>
          <p:cNvSpPr>
            <a:spLocks noGrp="1"/>
          </p:cNvSpPr>
          <p:nvPr>
            <p:ph idx="1"/>
          </p:nvPr>
        </p:nvSpPr>
        <p:spPr/>
        <p:txBody>
          <a:bodyPr/>
          <a:lstStyle/>
          <a:p>
            <a:r>
              <a:rPr lang="de-DE" dirty="0" smtClean="0"/>
              <a:t>Im Vergleich zu Dickdarmtumoren eher selten</a:t>
            </a:r>
          </a:p>
          <a:p>
            <a:r>
              <a:rPr lang="de-DE" dirty="0" smtClean="0"/>
              <a:t>Es gibt gutartige </a:t>
            </a:r>
            <a:r>
              <a:rPr lang="de-DE" dirty="0" err="1" smtClean="0"/>
              <a:t>Tunoren</a:t>
            </a:r>
            <a:r>
              <a:rPr lang="de-DE" dirty="0" smtClean="0"/>
              <a:t> (</a:t>
            </a:r>
            <a:r>
              <a:rPr lang="de-DE" dirty="0" err="1" smtClean="0"/>
              <a:t>Hämongiome</a:t>
            </a:r>
            <a:r>
              <a:rPr lang="de-DE" dirty="0" smtClean="0"/>
              <a:t>)</a:t>
            </a:r>
          </a:p>
          <a:p>
            <a:r>
              <a:rPr lang="de-DE" dirty="0" smtClean="0"/>
              <a:t>und bösartige Tumoren (maligne Lymphome, </a:t>
            </a:r>
            <a:r>
              <a:rPr lang="de-DE" dirty="0" err="1" smtClean="0"/>
              <a:t>Adenokarzinom</a:t>
            </a:r>
            <a:r>
              <a:rPr lang="de-DE" dirty="0" smtClean="0"/>
              <a:t>)</a:t>
            </a:r>
          </a:p>
          <a:p>
            <a:r>
              <a:rPr lang="de-DE" dirty="0" smtClean="0"/>
              <a:t>Therapie der Wahl:</a:t>
            </a:r>
          </a:p>
          <a:p>
            <a:pPr lvl="1"/>
            <a:r>
              <a:rPr lang="de-DE" dirty="0" smtClean="0"/>
              <a:t>Chirurgische Intervention</a:t>
            </a:r>
          </a:p>
          <a:p>
            <a:pPr lvl="1"/>
            <a:r>
              <a:rPr lang="de-DE" dirty="0" smtClean="0"/>
              <a:t>Chemotherapie</a:t>
            </a:r>
          </a:p>
          <a:p>
            <a:pPr lvl="1"/>
            <a:r>
              <a:rPr lang="de-DE" dirty="0" smtClean="0"/>
              <a:t>Schmerztherapie</a:t>
            </a:r>
          </a:p>
          <a:p>
            <a:endParaRPr lang="de-DE"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magen25.gif"/>
          <p:cNvPicPr>
            <a:picLocks noChangeAspect="1"/>
          </p:cNvPicPr>
          <p:nvPr/>
        </p:nvPicPr>
        <p:blipFill>
          <a:blip r:embed="rId2" cstate="print">
            <a:lum bright="57000" contrast="17000"/>
          </a:blip>
          <a:stretch>
            <a:fillRect/>
          </a:stretch>
        </p:blipFill>
        <p:spPr>
          <a:xfrm>
            <a:off x="-396552" y="-1539552"/>
            <a:ext cx="10067534" cy="10671585"/>
          </a:xfrm>
          <a:prstGeom prst="rect">
            <a:avLst/>
          </a:prstGeom>
        </p:spPr>
      </p:pic>
      <p:sp>
        <p:nvSpPr>
          <p:cNvPr id="2" name="Titel 1"/>
          <p:cNvSpPr>
            <a:spLocks noGrp="1"/>
          </p:cNvSpPr>
          <p:nvPr>
            <p:ph type="ctrTitle"/>
          </p:nvPr>
        </p:nvSpPr>
        <p:spPr/>
        <p:txBody>
          <a:bodyPr/>
          <a:lstStyle/>
          <a:p>
            <a:r>
              <a:rPr lang="de-DE" dirty="0" smtClean="0"/>
              <a:t>Erkrankungen des Dickdarms</a:t>
            </a:r>
            <a:endParaRPr lang="de-DE" dirty="0"/>
          </a:p>
        </p:txBody>
      </p:sp>
      <p:sp>
        <p:nvSpPr>
          <p:cNvPr id="5" name="Untertitel 4"/>
          <p:cNvSpPr>
            <a:spLocks noGrp="1"/>
          </p:cNvSpPr>
          <p:nvPr>
            <p:ph type="subTitle" idx="1"/>
          </p:nvPr>
        </p:nvSpPr>
        <p:spPr/>
        <p:txBody>
          <a:bodyPr/>
          <a:lstStyle/>
          <a:p>
            <a:r>
              <a:rPr lang="de-DE" b="1" dirty="0" smtClean="0">
                <a:solidFill>
                  <a:schemeClr val="tx1">
                    <a:lumMod val="85000"/>
                    <a:lumOff val="15000"/>
                  </a:schemeClr>
                </a:solidFill>
              </a:rPr>
              <a:t>Erkrankungen des Magen-Darm-Kanals</a:t>
            </a:r>
          </a:p>
          <a:p>
            <a:endParaRPr lang="de-DE" dirty="0"/>
          </a:p>
        </p:txBody>
      </p:sp>
    </p:spTree>
  </p:cSld>
  <p:clrMapOvr>
    <a:masterClrMapping/>
  </p:clrMapOvr>
  <p:transition>
    <p:dissolv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2.jpg"/>
          <p:cNvPicPr>
            <a:picLocks noChangeAspect="1"/>
          </p:cNvPicPr>
          <p:nvPr/>
        </p:nvPicPr>
        <p:blipFill>
          <a:blip r:embed="rId2" cstate="print">
            <a:lum bright="6000" contrast="12000"/>
          </a:blip>
          <a:stretch>
            <a:fillRect/>
          </a:stretch>
        </p:blipFill>
        <p:spPr>
          <a:xfrm>
            <a:off x="0" y="-1899592"/>
            <a:ext cx="9324528" cy="9001000"/>
          </a:xfrm>
          <a:prstGeom prst="rect">
            <a:avLst/>
          </a:prstGeom>
        </p:spPr>
      </p:pic>
      <p:sp>
        <p:nvSpPr>
          <p:cNvPr id="2" name="Titel 1"/>
          <p:cNvSpPr>
            <a:spLocks noGrp="1"/>
          </p:cNvSpPr>
          <p:nvPr>
            <p:ph type="ctrTitle"/>
          </p:nvPr>
        </p:nvSpPr>
        <p:spPr/>
        <p:txBody>
          <a:bodyPr/>
          <a:lstStyle/>
          <a:p>
            <a:r>
              <a:rPr lang="de-DE" dirty="0" smtClean="0"/>
              <a:t>Diarrhö</a:t>
            </a:r>
            <a:endParaRPr lang="de-DE" dirty="0"/>
          </a:p>
        </p:txBody>
      </p:sp>
      <p:sp>
        <p:nvSpPr>
          <p:cNvPr id="5" name="Untertitel 4"/>
          <p:cNvSpPr>
            <a:spLocks noGrp="1"/>
          </p:cNvSpPr>
          <p:nvPr>
            <p:ph type="subTitle" idx="1"/>
          </p:nvPr>
        </p:nvSpPr>
        <p:spPr/>
        <p:txBody>
          <a:bodyPr/>
          <a:lstStyle/>
          <a:p>
            <a:endParaRPr lang="de-DE"/>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peise10.jpg"/>
          <p:cNvPicPr>
            <a:picLocks noChangeAspect="1"/>
          </p:cNvPicPr>
          <p:nvPr/>
        </p:nvPicPr>
        <p:blipFill>
          <a:blip r:embed="rId2" cstate="print">
            <a:lum bright="54000" contrast="51000"/>
          </a:blip>
          <a:stretch>
            <a:fillRect/>
          </a:stretch>
        </p:blipFill>
        <p:spPr>
          <a:xfrm>
            <a:off x="-565079" y="0"/>
            <a:ext cx="10274158" cy="6858000"/>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467544" y="2060848"/>
            <a:ext cx="8208912" cy="30963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bg1"/>
                </a:solidFill>
              </a:rPr>
              <a:t>Die Spontane Ruptur des Ösophagus nennt man auch </a:t>
            </a:r>
            <a:r>
              <a:rPr lang="de-DE" sz="2000" b="1" dirty="0" err="1" smtClean="0">
                <a:solidFill>
                  <a:schemeClr val="bg1"/>
                </a:solidFill>
              </a:rPr>
              <a:t>Boerhaave</a:t>
            </a:r>
            <a:r>
              <a:rPr lang="de-DE" sz="2000" b="1" dirty="0" smtClean="0">
                <a:solidFill>
                  <a:schemeClr val="bg1"/>
                </a:solidFill>
              </a:rPr>
              <a:t>-Syndrom. Reißt am unteren Ende der Speiseröhre nur die Schleimhaut ein, bezeichnet man diese Ruptur als Mallory-</a:t>
            </a:r>
            <a:r>
              <a:rPr lang="de-DE" sz="2000" b="1" dirty="0" err="1" smtClean="0">
                <a:solidFill>
                  <a:schemeClr val="bg1"/>
                </a:solidFill>
              </a:rPr>
              <a:t>Weiss</a:t>
            </a:r>
            <a:r>
              <a:rPr lang="de-DE" sz="2000" b="1" dirty="0" smtClean="0">
                <a:solidFill>
                  <a:schemeClr val="bg1"/>
                </a:solidFill>
              </a:rPr>
              <a:t>-Syndrom</a:t>
            </a:r>
            <a:endParaRPr lang="de-DE" sz="2000" b="1" dirty="0">
              <a:solidFill>
                <a:schemeClr val="bg1"/>
              </a:solidFill>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r>
              <a:rPr lang="de-DE" dirty="0" smtClean="0"/>
              <a:t>Bei der Diarrhö werden mehr als drei ungeformte Stühle pro Tag entleert</a:t>
            </a:r>
          </a:p>
          <a:p>
            <a:r>
              <a:rPr lang="de-DE" dirty="0" smtClean="0"/>
              <a:t>Häufiges Leitsymptom bei Darmerkrankungen</a:t>
            </a:r>
            <a:endParaRPr lang="de-DE" dirty="0"/>
          </a:p>
        </p:txBody>
      </p:sp>
    </p:spTree>
  </p:cSld>
  <p:clrMapOvr>
    <a:masterClrMapping/>
  </p:clrMapOvr>
  <p:transition>
    <p:pull dir="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normAutofit fontScale="90000"/>
          </a:bodyPr>
          <a:lstStyle/>
          <a:p>
            <a:r>
              <a:rPr lang="de-DE" dirty="0" smtClean="0"/>
              <a:t>Häufige Erkrankungen die mit Diarrhö einhergehen</a:t>
            </a:r>
            <a:endParaRPr lang="de-DE" dirty="0"/>
          </a:p>
        </p:txBody>
      </p:sp>
      <p:sp>
        <p:nvSpPr>
          <p:cNvPr id="3" name="Inhaltsplatzhalter 2"/>
          <p:cNvSpPr>
            <a:spLocks noGrp="1"/>
          </p:cNvSpPr>
          <p:nvPr>
            <p:ph idx="1"/>
          </p:nvPr>
        </p:nvSpPr>
        <p:spPr/>
        <p:txBody>
          <a:bodyPr/>
          <a:lstStyle/>
          <a:p>
            <a:r>
              <a:rPr lang="de-DE" dirty="0" smtClean="0"/>
              <a:t>Darminfektion</a:t>
            </a:r>
          </a:p>
          <a:p>
            <a:r>
              <a:rPr lang="de-DE" dirty="0" smtClean="0"/>
              <a:t>Reizkolon</a:t>
            </a:r>
          </a:p>
          <a:p>
            <a:r>
              <a:rPr lang="de-DE" dirty="0" smtClean="0"/>
              <a:t>Colitis ulcerosa</a:t>
            </a:r>
          </a:p>
          <a:p>
            <a:r>
              <a:rPr lang="de-DE" dirty="0" smtClean="0"/>
              <a:t>Morbus Chron</a:t>
            </a:r>
          </a:p>
          <a:p>
            <a:r>
              <a:rPr lang="de-DE" dirty="0" smtClean="0"/>
              <a:t>Pankreaskrankheiten</a:t>
            </a:r>
          </a:p>
          <a:p>
            <a:r>
              <a:rPr lang="de-DE" dirty="0" smtClean="0"/>
              <a:t>Hormonelle Krankheiten</a:t>
            </a:r>
            <a:endParaRPr lang="de-DE"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Diagnose und Therapie</a:t>
            </a:r>
            <a:endParaRPr lang="de-DE" dirty="0"/>
          </a:p>
        </p:txBody>
      </p:sp>
      <p:sp>
        <p:nvSpPr>
          <p:cNvPr id="3" name="Inhaltsplatzhalter 2"/>
          <p:cNvSpPr>
            <a:spLocks noGrp="1"/>
          </p:cNvSpPr>
          <p:nvPr>
            <p:ph idx="1"/>
          </p:nvPr>
        </p:nvSpPr>
        <p:spPr/>
        <p:txBody>
          <a:bodyPr/>
          <a:lstStyle/>
          <a:p>
            <a:r>
              <a:rPr lang="de-DE" dirty="0" smtClean="0"/>
              <a:t>S. infektiöse Diarrhö</a:t>
            </a:r>
            <a:endParaRPr lang="de-DE" dirty="0"/>
          </a:p>
        </p:txBody>
      </p:sp>
    </p:spTree>
  </p:cSld>
  <p:clrMapOvr>
    <a:masterClrMapping/>
  </p:clrMapOvr>
  <p:transition>
    <p:dissolv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2.jpg"/>
          <p:cNvPicPr>
            <a:picLocks noChangeAspect="1"/>
          </p:cNvPicPr>
          <p:nvPr/>
        </p:nvPicPr>
        <p:blipFill>
          <a:blip r:embed="rId2" cstate="print">
            <a:lum bright="6000" contrast="12000"/>
          </a:blip>
          <a:stretch>
            <a:fillRect/>
          </a:stretch>
        </p:blipFill>
        <p:spPr>
          <a:xfrm>
            <a:off x="0" y="-1899592"/>
            <a:ext cx="9324528" cy="9001000"/>
          </a:xfrm>
          <a:prstGeom prst="rect">
            <a:avLst/>
          </a:prstGeom>
        </p:spPr>
      </p:pic>
      <p:sp>
        <p:nvSpPr>
          <p:cNvPr id="5" name="Titel 4"/>
          <p:cNvSpPr>
            <a:spLocks noGrp="1"/>
          </p:cNvSpPr>
          <p:nvPr>
            <p:ph type="ctrTitle"/>
          </p:nvPr>
        </p:nvSpPr>
        <p:spPr/>
        <p:txBody>
          <a:bodyPr/>
          <a:lstStyle/>
          <a:p>
            <a:r>
              <a:rPr lang="de-DE" dirty="0" smtClean="0"/>
              <a:t>Obstipation</a:t>
            </a:r>
            <a:endParaRPr lang="de-DE" dirty="0"/>
          </a:p>
        </p:txBody>
      </p:sp>
      <p:sp>
        <p:nvSpPr>
          <p:cNvPr id="6" name="Untertitel 5"/>
          <p:cNvSpPr>
            <a:spLocks noGrp="1"/>
          </p:cNvSpPr>
          <p:nvPr>
            <p:ph type="subTitle" idx="1"/>
          </p:nvPr>
        </p:nvSpPr>
        <p:spPr/>
        <p:txBody>
          <a:bodyPr/>
          <a:lstStyle/>
          <a:p>
            <a:endParaRPr lang="de-DE"/>
          </a:p>
        </p:txBody>
      </p:sp>
      <p:pic>
        <p:nvPicPr>
          <p:cNvPr id="7" name="Grafik 6" descr="constipation_n.png"/>
          <p:cNvPicPr>
            <a:picLocks noChangeAspect="1"/>
          </p:cNvPicPr>
          <p:nvPr/>
        </p:nvPicPr>
        <p:blipFill>
          <a:blip r:embed="rId3" cstate="print"/>
          <a:stretch>
            <a:fillRect/>
          </a:stretch>
        </p:blipFill>
        <p:spPr>
          <a:xfrm>
            <a:off x="3419872" y="3293604"/>
            <a:ext cx="2376264" cy="3564396"/>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r>
              <a:rPr lang="de-DE" dirty="0" smtClean="0"/>
              <a:t>Die </a:t>
            </a:r>
            <a:r>
              <a:rPr lang="de-DE" b="1" dirty="0" smtClean="0"/>
              <a:t>Obstipation</a:t>
            </a:r>
            <a:r>
              <a:rPr lang="de-DE" dirty="0" smtClean="0"/>
              <a:t> ist eine akute oder chronische Stuhlverstopfung des Darms.</a:t>
            </a:r>
          </a:p>
          <a:p>
            <a:r>
              <a:rPr lang="de-DE" dirty="0" smtClean="0"/>
              <a:t>Akute Obstipation: Stuhlgang bleibt über mehrere Tage aus</a:t>
            </a:r>
          </a:p>
          <a:p>
            <a:r>
              <a:rPr lang="de-DE" dirty="0" smtClean="0"/>
              <a:t>Chron. Obstipation: Weniger als drei Stuhlgänge in der Woche</a:t>
            </a:r>
          </a:p>
          <a:p>
            <a:r>
              <a:rPr lang="de-DE" dirty="0" smtClean="0"/>
              <a:t> Sie gehört zu den Zivilisationskrankheiten</a:t>
            </a:r>
            <a:endParaRPr lang="de-DE"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Ursachen</a:t>
            </a:r>
            <a:endParaRPr lang="de-DE" dirty="0"/>
          </a:p>
        </p:txBody>
      </p:sp>
      <p:sp>
        <p:nvSpPr>
          <p:cNvPr id="3" name="Inhaltsplatzhalter 2"/>
          <p:cNvSpPr>
            <a:spLocks noGrp="1"/>
          </p:cNvSpPr>
          <p:nvPr>
            <p:ph idx="1"/>
          </p:nvPr>
        </p:nvSpPr>
        <p:spPr/>
        <p:txBody>
          <a:bodyPr>
            <a:normAutofit fontScale="70000" lnSpcReduction="20000"/>
          </a:bodyPr>
          <a:lstStyle/>
          <a:p>
            <a:pPr algn="ctr">
              <a:buNone/>
            </a:pPr>
            <a:r>
              <a:rPr lang="de-DE" sz="5800" dirty="0" smtClean="0"/>
              <a:t>Als Ursachen einer Obstipation kommen unter anderem in Frage:</a:t>
            </a:r>
          </a:p>
          <a:p>
            <a:pPr>
              <a:buNone/>
            </a:pPr>
            <a:endParaRPr lang="de-DE" sz="6200" dirty="0" smtClean="0"/>
          </a:p>
          <a:p>
            <a:r>
              <a:rPr lang="de-DE" sz="4600" dirty="0" smtClean="0"/>
              <a:t>Stoffwechselstörungen (z.B. Diabetes mellitus, Hypothyreose)</a:t>
            </a:r>
          </a:p>
          <a:p>
            <a:r>
              <a:rPr lang="de-DE" sz="4600" dirty="0" smtClean="0"/>
              <a:t>Fehlernährung (ballaststoffarme Ernährung)</a:t>
            </a:r>
          </a:p>
          <a:p>
            <a:r>
              <a:rPr lang="de-DE" sz="4600" dirty="0" smtClean="0"/>
              <a:t>Bewegungsmangel</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Ursachen</a:t>
            </a:r>
            <a:endParaRPr lang="de-DE" dirty="0"/>
          </a:p>
        </p:txBody>
      </p:sp>
      <p:sp>
        <p:nvSpPr>
          <p:cNvPr id="3" name="Inhaltsplatzhalter 2"/>
          <p:cNvSpPr>
            <a:spLocks noGrp="1"/>
          </p:cNvSpPr>
          <p:nvPr>
            <p:ph idx="1"/>
          </p:nvPr>
        </p:nvSpPr>
        <p:spPr/>
        <p:txBody>
          <a:bodyPr>
            <a:normAutofit fontScale="55000" lnSpcReduction="20000"/>
          </a:bodyPr>
          <a:lstStyle/>
          <a:p>
            <a:r>
              <a:rPr lang="de-DE" sz="6600" dirty="0" smtClean="0"/>
              <a:t>Störungen des Elektrolythaushaltes (z.B. Kaliummangel)</a:t>
            </a:r>
          </a:p>
          <a:p>
            <a:r>
              <a:rPr lang="de-DE" sz="6600" dirty="0" smtClean="0"/>
              <a:t>Mangelnde Flüssigkeitszufuhr</a:t>
            </a:r>
          </a:p>
          <a:p>
            <a:r>
              <a:rPr lang="de-DE" sz="6600" dirty="0" smtClean="0"/>
              <a:t>Pathologische Obstruktion des Darmes</a:t>
            </a:r>
          </a:p>
          <a:p>
            <a:pPr lvl="1"/>
            <a:r>
              <a:rPr lang="de-DE" sz="6200" dirty="0" smtClean="0"/>
              <a:t>Tumoren</a:t>
            </a:r>
          </a:p>
          <a:p>
            <a:pPr lvl="1"/>
            <a:r>
              <a:rPr lang="de-DE" sz="6200" dirty="0" err="1" smtClean="0"/>
              <a:t>Divertikulose</a:t>
            </a:r>
            <a:endParaRPr lang="de-DE" sz="6200" dirty="0" smtClean="0"/>
          </a:p>
          <a:p>
            <a:pPr lvl="1"/>
            <a:r>
              <a:rPr lang="de-DE" sz="6200" dirty="0" smtClean="0"/>
              <a:t>Verwachsungen</a:t>
            </a:r>
          </a:p>
          <a:p>
            <a:pPr>
              <a:buNone/>
            </a:pPr>
            <a:endParaRPr lang="de-DE" sz="6600" dirty="0" smtClean="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Ursachen</a:t>
            </a:r>
            <a:endParaRPr lang="de-DE" dirty="0"/>
          </a:p>
        </p:txBody>
      </p:sp>
      <p:sp>
        <p:nvSpPr>
          <p:cNvPr id="3" name="Inhaltsplatzhalter 2"/>
          <p:cNvSpPr>
            <a:spLocks noGrp="1"/>
          </p:cNvSpPr>
          <p:nvPr>
            <p:ph idx="1"/>
          </p:nvPr>
        </p:nvSpPr>
        <p:spPr/>
        <p:txBody>
          <a:bodyPr/>
          <a:lstStyle/>
          <a:p>
            <a:r>
              <a:rPr lang="de-DE" dirty="0" smtClean="0"/>
              <a:t>Tumoren in Nachbarorganen (z.B. Uterustumor, Ovarialtumor)</a:t>
            </a:r>
          </a:p>
          <a:p>
            <a:r>
              <a:rPr lang="de-DE" dirty="0" smtClean="0"/>
              <a:t>Schmerzbedingter Stuhlverhalt (</a:t>
            </a:r>
            <a:r>
              <a:rPr lang="de-DE" dirty="0" err="1" smtClean="0"/>
              <a:t>Perianalthrombose</a:t>
            </a:r>
            <a:r>
              <a:rPr lang="de-DE" dirty="0" smtClean="0"/>
              <a:t>, </a:t>
            </a:r>
            <a:r>
              <a:rPr lang="de-DE" dirty="0" err="1" smtClean="0"/>
              <a:t>Rektumprolaps</a:t>
            </a:r>
            <a:r>
              <a:rPr lang="de-DE" dirty="0" smtClean="0"/>
              <a:t>, Analfissur)</a:t>
            </a:r>
          </a:p>
          <a:p>
            <a:r>
              <a:rPr lang="de-DE" dirty="0" smtClean="0"/>
              <a:t>Neurologische Störungen (z.B. Morbus Parkinson)</a:t>
            </a:r>
          </a:p>
          <a:p>
            <a:r>
              <a:rPr lang="de-DE" dirty="0" smtClean="0"/>
              <a:t>Medikamente (z.B. Opiate)</a:t>
            </a:r>
          </a:p>
          <a:p>
            <a:endParaRPr lang="de-DE" dirty="0" smtClean="0"/>
          </a:p>
          <a:p>
            <a:endParaRPr lang="de-DE"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pPr>
              <a:buNone/>
            </a:pPr>
            <a:r>
              <a:rPr lang="de-DE" dirty="0" smtClean="0"/>
              <a:t>Die Therapie richtet sich nach der Ursache.</a:t>
            </a:r>
          </a:p>
          <a:p>
            <a:r>
              <a:rPr lang="de-DE" dirty="0" smtClean="0"/>
              <a:t>Ballaststoffreiche Ernährung</a:t>
            </a:r>
          </a:p>
          <a:p>
            <a:r>
              <a:rPr lang="de-DE" dirty="0" smtClean="0"/>
              <a:t>Bewegungsmangel vermeiden</a:t>
            </a:r>
          </a:p>
        </p:txBody>
      </p:sp>
      <p:pic>
        <p:nvPicPr>
          <p:cNvPr id="5" name="Grafik 4" descr="th.jpg"/>
          <p:cNvPicPr>
            <a:picLocks noChangeAspect="1"/>
          </p:cNvPicPr>
          <p:nvPr/>
        </p:nvPicPr>
        <p:blipFill>
          <a:blip r:embed="rId3" cstate="print"/>
          <a:stretch>
            <a:fillRect/>
          </a:stretch>
        </p:blipFill>
        <p:spPr>
          <a:xfrm>
            <a:off x="3491880" y="3429000"/>
            <a:ext cx="4297660" cy="2850781"/>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r>
              <a:rPr lang="de-DE" dirty="0" smtClean="0"/>
              <a:t>Ausreichende Trinkmenge (1,5-2l am Tag)</a:t>
            </a:r>
          </a:p>
          <a:p>
            <a:r>
              <a:rPr lang="de-DE" dirty="0" smtClean="0"/>
              <a:t>Bei Verstopfungen eher zu Hausmitteln greifen</a:t>
            </a:r>
          </a:p>
          <a:p>
            <a:r>
              <a:rPr lang="de-DE" dirty="0" smtClean="0"/>
              <a:t>Bei pathologischer Obstruktion evtl. </a:t>
            </a:r>
            <a:r>
              <a:rPr lang="de-DE" dirty="0" err="1" smtClean="0"/>
              <a:t>chir</a:t>
            </a:r>
            <a:r>
              <a:rPr lang="de-DE" dirty="0" smtClean="0"/>
              <a:t>. Maßnahmen nötig</a:t>
            </a:r>
          </a:p>
          <a:p>
            <a:endParaRPr lang="de-DE" dirty="0"/>
          </a:p>
        </p:txBody>
      </p:sp>
      <p:pic>
        <p:nvPicPr>
          <p:cNvPr id="5" name="Grafik 4" descr="thCAIWOHE9.jpg"/>
          <p:cNvPicPr>
            <a:picLocks noChangeAspect="1"/>
          </p:cNvPicPr>
          <p:nvPr/>
        </p:nvPicPr>
        <p:blipFill>
          <a:blip r:embed="rId3" cstate="print"/>
          <a:stretch>
            <a:fillRect/>
          </a:stretch>
        </p:blipFill>
        <p:spPr>
          <a:xfrm>
            <a:off x="4067944" y="3501008"/>
            <a:ext cx="4585692" cy="2827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0.7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lstStyle/>
          <a:p>
            <a:r>
              <a:rPr lang="de-DE" dirty="0" smtClean="0"/>
              <a:t>Ursachen</a:t>
            </a:r>
            <a:endParaRPr lang="de-DE" dirty="0"/>
          </a:p>
        </p:txBody>
      </p:sp>
      <p:sp>
        <p:nvSpPr>
          <p:cNvPr id="3" name="Inhaltsplatzhalter 2"/>
          <p:cNvSpPr>
            <a:spLocks noGrp="1"/>
          </p:cNvSpPr>
          <p:nvPr>
            <p:ph idx="1"/>
          </p:nvPr>
        </p:nvSpPr>
        <p:spPr/>
        <p:txBody>
          <a:bodyPr/>
          <a:lstStyle/>
          <a:p>
            <a:r>
              <a:rPr lang="de-DE" dirty="0" smtClean="0"/>
              <a:t>Alkoholexzesse </a:t>
            </a:r>
          </a:p>
          <a:p>
            <a:r>
              <a:rPr lang="de-DE" dirty="0" smtClean="0"/>
              <a:t>Heftiges Erbrechen</a:t>
            </a:r>
          </a:p>
          <a:p>
            <a:pPr>
              <a:buNone/>
            </a:pPr>
            <a:endParaRPr lang="de-DE" dirty="0"/>
          </a:p>
        </p:txBody>
      </p:sp>
    </p:spTree>
  </p:cSld>
  <p:clrMapOvr>
    <a:masterClrMapping/>
  </p:clrMapOvr>
  <p:transition>
    <p:wheel spokes="3"/>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Noch Fragen???</a:t>
            </a:r>
            <a:endParaRPr lang="de-DE" dirty="0"/>
          </a:p>
        </p:txBody>
      </p:sp>
      <p:pic>
        <p:nvPicPr>
          <p:cNvPr id="7" name="Inhaltsplatzhalter 6" descr="thCAV9AWOQ.jpg"/>
          <p:cNvPicPr>
            <a:picLocks noGrp="1" noChangeAspect="1"/>
          </p:cNvPicPr>
          <p:nvPr>
            <p:ph idx="1"/>
          </p:nvPr>
        </p:nvPicPr>
        <p:blipFill>
          <a:blip r:embed="rId3" cstate="print"/>
          <a:stretch>
            <a:fillRect/>
          </a:stretch>
        </p:blipFill>
        <p:spPr>
          <a:xfrm>
            <a:off x="2411760" y="2420888"/>
            <a:ext cx="4381078" cy="316898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descr="Mehr_Licht.jpg"/>
          <p:cNvPicPr>
            <a:picLocks noGrp="1" noChangeAspect="1"/>
          </p:cNvPicPr>
          <p:nvPr>
            <p:ph idx="1"/>
          </p:nvPr>
        </p:nvPicPr>
        <p:blipFill>
          <a:blip r:embed="rId2" cstate="print"/>
          <a:stretch>
            <a:fillRect/>
          </a:stretch>
        </p:blipFill>
        <p:spPr>
          <a:xfrm>
            <a:off x="1547664" y="1250154"/>
            <a:ext cx="5405586" cy="4670427"/>
          </a:xfrm>
        </p:spPr>
      </p:pic>
    </p:spTree>
  </p:cSld>
  <p:clrMapOvr>
    <a:masterClrMapping/>
  </p:clrMapOvr>
  <p:transition>
    <p:dissolv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5" name="Inhaltsplatzhalter 4" descr="morbus_crohn.jpg"/>
          <p:cNvPicPr>
            <a:picLocks noGrp="1" noChangeAspect="1"/>
          </p:cNvPicPr>
          <p:nvPr>
            <p:ph idx="1"/>
          </p:nvPr>
        </p:nvPicPr>
        <p:blipFill>
          <a:blip r:embed="rId2" cstate="print"/>
          <a:stretch>
            <a:fillRect/>
          </a:stretch>
        </p:blipFill>
        <p:spPr>
          <a:xfrm>
            <a:off x="-324544" y="404664"/>
            <a:ext cx="9684566" cy="5810740"/>
          </a:xfrm>
        </p:spPr>
      </p:pic>
    </p:spTree>
  </p:cSld>
  <p:clrMapOvr>
    <a:masterClrMapping/>
  </p:clrMapOvr>
  <p:transition>
    <p:wedg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pPr>
              <a:buNone/>
            </a:pPr>
            <a:endParaRPr lang="de-DE" dirty="0"/>
          </a:p>
        </p:txBody>
      </p:sp>
      <p:sp>
        <p:nvSpPr>
          <p:cNvPr id="5" name="Rechteck 4"/>
          <p:cNvSpPr/>
          <p:nvPr/>
        </p:nvSpPr>
        <p:spPr>
          <a:xfrm>
            <a:off x="467544" y="1628800"/>
            <a:ext cx="8208912" cy="295232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rPr>
              <a:t>Der </a:t>
            </a:r>
            <a:r>
              <a:rPr lang="de-DE" sz="2400" b="1" dirty="0" smtClean="0">
                <a:solidFill>
                  <a:schemeClr val="tx1"/>
                </a:solidFill>
              </a:rPr>
              <a:t>Morbus </a:t>
            </a:r>
            <a:r>
              <a:rPr lang="de-DE" sz="2400" b="1" dirty="0" err="1" smtClean="0">
                <a:solidFill>
                  <a:schemeClr val="tx1"/>
                </a:solidFill>
              </a:rPr>
              <a:t>Crohn</a:t>
            </a:r>
            <a:r>
              <a:rPr lang="de-DE" sz="2400" dirty="0" smtClean="0">
                <a:solidFill>
                  <a:schemeClr val="tx1"/>
                </a:solidFill>
              </a:rPr>
              <a:t> ist eine chronisch-entzündliche Erkrankung des Gastrointestinaltraktes, der bevorzugt Ileum und Colon befällt, seltener Ösophagus und Mund. Charakterisierend für Morbus </a:t>
            </a:r>
            <a:r>
              <a:rPr lang="de-DE" sz="2400" dirty="0" err="1" smtClean="0">
                <a:solidFill>
                  <a:schemeClr val="tx1"/>
                </a:solidFill>
              </a:rPr>
              <a:t>Crohn</a:t>
            </a:r>
            <a:r>
              <a:rPr lang="de-DE" sz="2400" dirty="0" smtClean="0">
                <a:solidFill>
                  <a:schemeClr val="tx1"/>
                </a:solidFill>
              </a:rPr>
              <a:t> ist der diskontinuierliche, transmurale und segmentale Befall der Darmschleimhaut</a:t>
            </a:r>
            <a:endParaRPr lang="de-DE" sz="2400" dirty="0">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pidemiologie-620.jpg"/>
          <p:cNvPicPr>
            <a:picLocks noChangeAspect="1"/>
          </p:cNvPicPr>
          <p:nvPr/>
        </p:nvPicPr>
        <p:blipFill>
          <a:blip r:embed="rId2" cstate="print"/>
          <a:stretch>
            <a:fillRect/>
          </a:stretch>
        </p:blipFill>
        <p:spPr>
          <a:xfrm>
            <a:off x="-693025" y="0"/>
            <a:ext cx="9837025" cy="6858000"/>
          </a:xfrm>
          <a:prstGeom prst="rect">
            <a:avLst/>
          </a:prstGeom>
        </p:spPr>
      </p:pic>
      <p:sp>
        <p:nvSpPr>
          <p:cNvPr id="2" name="Titel 1"/>
          <p:cNvSpPr>
            <a:spLocks noGrp="1"/>
          </p:cNvSpPr>
          <p:nvPr>
            <p:ph type="title"/>
          </p:nvPr>
        </p:nvSpPr>
        <p:spPr/>
        <p:txBody>
          <a:bodyPr/>
          <a:lstStyle/>
          <a:p>
            <a:r>
              <a:rPr lang="de-DE" dirty="0" smtClean="0"/>
              <a:t>Epidemiologie</a:t>
            </a:r>
            <a:endParaRPr lang="de-DE" dirty="0"/>
          </a:p>
        </p:txBody>
      </p:sp>
      <p:sp>
        <p:nvSpPr>
          <p:cNvPr id="3" name="Inhaltsplatzhalter 2"/>
          <p:cNvSpPr>
            <a:spLocks noGrp="1"/>
          </p:cNvSpPr>
          <p:nvPr>
            <p:ph idx="1"/>
          </p:nvPr>
        </p:nvSpPr>
        <p:spPr/>
        <p:txBody>
          <a:bodyPr/>
          <a:lstStyle/>
          <a:p>
            <a:endParaRPr lang="de-DE" dirty="0"/>
          </a:p>
        </p:txBody>
      </p:sp>
      <p:sp>
        <p:nvSpPr>
          <p:cNvPr id="8" name="Rechteck 7"/>
          <p:cNvSpPr/>
          <p:nvPr/>
        </p:nvSpPr>
        <p:spPr>
          <a:xfrm>
            <a:off x="467544" y="1628800"/>
            <a:ext cx="4932040" cy="144016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Die Zahl der Neuerkrankungen pro Jahr des Morbus </a:t>
            </a:r>
            <a:r>
              <a:rPr lang="de-DE" dirty="0" err="1" smtClean="0">
                <a:solidFill>
                  <a:schemeClr val="tx1"/>
                </a:solidFill>
              </a:rPr>
              <a:t>Crohn</a:t>
            </a:r>
            <a:r>
              <a:rPr lang="de-DE" dirty="0" smtClean="0">
                <a:solidFill>
                  <a:schemeClr val="tx1"/>
                </a:solidFill>
              </a:rPr>
              <a:t> liegt bei etwa 2 bis 3 auf 100.000 Einwohner</a:t>
            </a:r>
            <a:endParaRPr lang="de-DE" dirty="0">
              <a:solidFill>
                <a:schemeClr val="tx1"/>
              </a:solidFill>
            </a:endParaRPr>
          </a:p>
        </p:txBody>
      </p:sp>
      <p:sp>
        <p:nvSpPr>
          <p:cNvPr id="9" name="Rechteck 8"/>
          <p:cNvSpPr/>
          <p:nvPr/>
        </p:nvSpPr>
        <p:spPr>
          <a:xfrm>
            <a:off x="5004048" y="3140968"/>
            <a:ext cx="3362672" cy="158417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Die Zahl der Erkrankungen hat in den letzten Jahren deutlich zugenommen</a:t>
            </a:r>
            <a:endParaRPr lang="de-DE" dirty="0">
              <a:solidFill>
                <a:schemeClr val="tx1"/>
              </a:solidFill>
            </a:endParaRPr>
          </a:p>
        </p:txBody>
      </p:sp>
      <p:sp>
        <p:nvSpPr>
          <p:cNvPr id="10" name="Rechteck 9"/>
          <p:cNvSpPr/>
          <p:nvPr/>
        </p:nvSpPr>
        <p:spPr>
          <a:xfrm>
            <a:off x="1547664" y="3212976"/>
            <a:ext cx="2714600" cy="9144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Die Prävalenz beträgt etwa 250 bis 500 auf 100.000</a:t>
            </a:r>
            <a:endParaRPr lang="de-DE" dirty="0">
              <a:solidFill>
                <a:schemeClr val="tx1"/>
              </a:solidFill>
            </a:endParaRPr>
          </a:p>
        </p:txBody>
      </p:sp>
      <p:sp>
        <p:nvSpPr>
          <p:cNvPr id="11" name="Rechteck 10"/>
          <p:cNvSpPr/>
          <p:nvPr/>
        </p:nvSpPr>
        <p:spPr>
          <a:xfrm>
            <a:off x="4860032" y="4941168"/>
            <a:ext cx="3672408" cy="122413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Häufig erkranken junge Erwachsene zwischen dem 15. und 35. Lebensjahr</a:t>
            </a:r>
          </a:p>
          <a:p>
            <a:pPr algn="ctr"/>
            <a:endParaRPr lang="de-DE"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par>
                          <p:cTn id="16" fill="hold">
                            <p:stCondLst>
                              <p:cond delay="2000"/>
                            </p:stCondLst>
                            <p:childTnLst>
                              <p:par>
                                <p:cTn id="17" presetID="55" presetClass="entr" presetSubtype="0"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5000"/>
                            </p:stCondLst>
                            <p:childTnLst>
                              <p:par>
                                <p:cTn id="23" presetID="55"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strVal val="#ppt_w*0.70"/>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Ätiologie</a:t>
            </a:r>
            <a:endParaRPr lang="de-DE" dirty="0">
              <a:solidFill>
                <a:schemeClr val="bg1"/>
              </a:solidFill>
            </a:endParaRPr>
          </a:p>
        </p:txBody>
      </p:sp>
      <p:sp>
        <p:nvSpPr>
          <p:cNvPr id="3" name="Inhaltsplatzhalter 2"/>
          <p:cNvSpPr>
            <a:spLocks noGrp="1"/>
          </p:cNvSpPr>
          <p:nvPr>
            <p:ph idx="1"/>
          </p:nvPr>
        </p:nvSpPr>
        <p:spPr/>
        <p:txBody>
          <a:bodyPr/>
          <a:lstStyle/>
          <a:p>
            <a:pPr>
              <a:buNone/>
            </a:pPr>
            <a:endParaRPr lang="de-DE" dirty="0"/>
          </a:p>
        </p:txBody>
      </p:sp>
      <p:sp>
        <p:nvSpPr>
          <p:cNvPr id="6" name="Rechteck 5"/>
          <p:cNvSpPr/>
          <p:nvPr/>
        </p:nvSpPr>
        <p:spPr>
          <a:xfrm>
            <a:off x="827584" y="1628800"/>
            <a:ext cx="7344816" cy="2160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Die Entstehung des Morbus </a:t>
            </a:r>
            <a:r>
              <a:rPr lang="de-DE" sz="2000" dirty="0" err="1" smtClean="0">
                <a:solidFill>
                  <a:schemeClr val="tx1"/>
                </a:solidFill>
              </a:rPr>
              <a:t>Crohn</a:t>
            </a:r>
            <a:r>
              <a:rPr lang="de-DE" sz="2000" dirty="0" smtClean="0">
                <a:solidFill>
                  <a:schemeClr val="tx1"/>
                </a:solidFill>
              </a:rPr>
              <a:t> ist bis heute noch nicht eindeutig geklärt. Verschiedene Entstehungsmechanismen werden in der Fachliteratur angenommen und untersucht. </a:t>
            </a:r>
            <a:br>
              <a:rPr lang="de-DE" sz="2000" dirty="0" smtClean="0">
                <a:solidFill>
                  <a:schemeClr val="tx1"/>
                </a:solidFill>
              </a:rPr>
            </a:br>
            <a:r>
              <a:rPr lang="de-DE" sz="2000" dirty="0" smtClean="0">
                <a:solidFill>
                  <a:schemeClr val="tx1"/>
                </a:solidFill>
              </a:rPr>
              <a:t>Generell lässt sich eine familiäre Häufung beobachten, so dass eine </a:t>
            </a:r>
            <a:r>
              <a:rPr lang="de-DE" sz="2000" b="1" dirty="0" smtClean="0">
                <a:solidFill>
                  <a:schemeClr val="tx1"/>
                </a:solidFill>
              </a:rPr>
              <a:t>erbliche Disposition</a:t>
            </a:r>
            <a:r>
              <a:rPr lang="de-DE" sz="2000" dirty="0" smtClean="0">
                <a:solidFill>
                  <a:schemeClr val="tx1"/>
                </a:solidFill>
              </a:rPr>
              <a:t> wahrscheinlich ist.</a:t>
            </a:r>
          </a:p>
          <a:p>
            <a:pPr algn="ctr"/>
            <a:endParaRPr lang="de-DE" dirty="0"/>
          </a:p>
        </p:txBody>
      </p:sp>
      <p:sp>
        <p:nvSpPr>
          <p:cNvPr id="8" name="Rechteck 7"/>
          <p:cNvSpPr/>
          <p:nvPr/>
        </p:nvSpPr>
        <p:spPr>
          <a:xfrm>
            <a:off x="395536" y="3933056"/>
            <a:ext cx="8280920"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Ebenfalls wird eine </a:t>
            </a:r>
            <a:r>
              <a:rPr lang="de-DE" sz="2000" b="1" dirty="0" smtClean="0">
                <a:solidFill>
                  <a:schemeClr val="tx1"/>
                </a:solidFill>
              </a:rPr>
              <a:t>autoimmunologische Ursache </a:t>
            </a:r>
            <a:r>
              <a:rPr lang="de-DE" sz="2000" dirty="0" smtClean="0">
                <a:solidFill>
                  <a:schemeClr val="tx1"/>
                </a:solidFill>
              </a:rPr>
              <a:t>diskutiert. Bei einigen Patienten lassen sich Antikörper gegen die RNA bestimmter Zellen des Colons nachweisen. Auch das gute Ansprechen von Corticoiden spricht für einen immunologischen Prozess</a:t>
            </a:r>
            <a:endParaRPr lang="de-DE" sz="2000" dirty="0">
              <a:solidFill>
                <a:schemeClr val="tx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Ätiologie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539552" y="1628800"/>
            <a:ext cx="7632848" cy="2592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Ernährungsgewohnheiten</a:t>
            </a:r>
            <a:r>
              <a:rPr lang="de-DE" sz="2000" dirty="0" smtClean="0">
                <a:solidFill>
                  <a:schemeClr val="tx1"/>
                </a:solidFill>
              </a:rPr>
              <a:t>, </a:t>
            </a:r>
            <a:r>
              <a:rPr lang="de-DE" sz="2000" b="1" dirty="0" smtClean="0">
                <a:solidFill>
                  <a:schemeClr val="tx1"/>
                </a:solidFill>
              </a:rPr>
              <a:t>Zigarettenrauch und orale Kontrazeptiva </a:t>
            </a:r>
            <a:r>
              <a:rPr lang="de-DE" sz="2000" dirty="0" smtClean="0">
                <a:solidFill>
                  <a:schemeClr val="tx1"/>
                </a:solidFill>
              </a:rPr>
              <a:t>scheinen das Erkrankungsrisiko zu erhöhen. </a:t>
            </a:r>
          </a:p>
          <a:p>
            <a:pPr algn="ctr"/>
            <a:r>
              <a:rPr lang="de-DE" sz="2000" dirty="0" smtClean="0">
                <a:solidFill>
                  <a:schemeClr val="tx1"/>
                </a:solidFill>
              </a:rPr>
              <a:t>Für ein infektiöses Geschehen durch einen Befall mit Rotaviren, Mykobakterien oder Pseudomonasstämmen sind bis jetzt keine ausreichenden Anhaltspunkte gefunden worden.</a:t>
            </a:r>
          </a:p>
          <a:p>
            <a:pPr algn="ctr"/>
            <a:r>
              <a:rPr lang="de-DE" sz="2000" dirty="0" smtClean="0">
                <a:solidFill>
                  <a:schemeClr val="tx1"/>
                </a:solidFill>
              </a:rPr>
              <a:t>Auch </a:t>
            </a:r>
            <a:r>
              <a:rPr lang="de-DE" sz="2000" b="1" dirty="0" smtClean="0">
                <a:solidFill>
                  <a:schemeClr val="tx1"/>
                </a:solidFill>
              </a:rPr>
              <a:t>psychosomatische Faktoren</a:t>
            </a:r>
            <a:r>
              <a:rPr lang="de-DE" sz="2000" dirty="0" smtClean="0">
                <a:solidFill>
                  <a:schemeClr val="tx1"/>
                </a:solidFill>
              </a:rPr>
              <a:t> werden immer wieder diskutiert (Depressionen)</a:t>
            </a:r>
            <a:endParaRPr lang="de-DE" sz="2000" dirty="0">
              <a:solidFill>
                <a:schemeClr val="tx1"/>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Pathologie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467544" y="1484784"/>
            <a:ext cx="8208912" cy="28803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chemeClr val="tx1"/>
                </a:solidFill>
              </a:rPr>
              <a:t>Makroskopische Veränderungen</a:t>
            </a:r>
            <a:r>
              <a:rPr lang="de-DE" dirty="0" smtClean="0">
                <a:solidFill>
                  <a:schemeClr val="tx1"/>
                </a:solidFill>
              </a:rPr>
              <a:t>:</a:t>
            </a:r>
          </a:p>
          <a:p>
            <a:pPr lvl="1">
              <a:buFont typeface="Arial" pitchFamily="34" charset="0"/>
              <a:buChar char="•"/>
            </a:pPr>
            <a:r>
              <a:rPr lang="de-DE" sz="2000" dirty="0" smtClean="0">
                <a:solidFill>
                  <a:schemeClr val="tx1"/>
                </a:solidFill>
              </a:rPr>
              <a:t> Gartenschlauchphänomen: Durch </a:t>
            </a:r>
            <a:r>
              <a:rPr lang="de-DE" sz="2000" dirty="0" err="1" smtClean="0">
                <a:solidFill>
                  <a:schemeClr val="tx1"/>
                </a:solidFill>
              </a:rPr>
              <a:t>Fibrosierung</a:t>
            </a:r>
            <a:r>
              <a:rPr lang="de-DE" sz="2000" dirty="0" smtClean="0">
                <a:solidFill>
                  <a:schemeClr val="tx1"/>
                </a:solidFill>
              </a:rPr>
              <a:t> verursachte Segmentstenosen</a:t>
            </a:r>
          </a:p>
          <a:p>
            <a:pPr lvl="1">
              <a:buFont typeface="Arial" pitchFamily="34" charset="0"/>
              <a:buChar char="•"/>
            </a:pPr>
            <a:r>
              <a:rPr lang="de-DE" sz="2000" dirty="0" smtClean="0">
                <a:solidFill>
                  <a:schemeClr val="tx1"/>
                </a:solidFill>
              </a:rPr>
              <a:t> Pflastersteinphänomen Abschnitte entzündeter Schleimhaut wechseln sich mit tiefen Ulzerationen ab, wodurch ein pflastersteinartiges Aussehen entsteht.</a:t>
            </a:r>
          </a:p>
          <a:p>
            <a:pPr lvl="1">
              <a:buFont typeface="Arial" pitchFamily="34" charset="0"/>
              <a:buChar char="•"/>
            </a:pPr>
            <a:r>
              <a:rPr lang="de-DE" sz="2000" dirty="0" smtClean="0">
                <a:solidFill>
                  <a:schemeClr val="tx1"/>
                </a:solidFill>
              </a:rPr>
              <a:t> Entzündlicher Konglomerattumor: Verschiedene Darmabschnitte verkleben miteinander.</a:t>
            </a:r>
          </a:p>
          <a:p>
            <a:pPr lvl="1">
              <a:buFont typeface="Arial" pitchFamily="34" charset="0"/>
              <a:buChar char="•"/>
            </a:pPr>
            <a:r>
              <a:rPr lang="de-DE" sz="2000" dirty="0" smtClean="0">
                <a:solidFill>
                  <a:schemeClr val="tx1"/>
                </a:solidFill>
              </a:rPr>
              <a:t> Vergrößerung benachbarter Lymphknoten</a:t>
            </a:r>
          </a:p>
        </p:txBody>
      </p:sp>
      <p:sp>
        <p:nvSpPr>
          <p:cNvPr id="6" name="Rechteck 5"/>
          <p:cNvSpPr/>
          <p:nvPr/>
        </p:nvSpPr>
        <p:spPr>
          <a:xfrm>
            <a:off x="467544" y="4365104"/>
            <a:ext cx="8208912" cy="223224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chemeClr val="tx1"/>
                </a:solidFill>
              </a:rPr>
              <a:t>Histologische Veränderungen</a:t>
            </a:r>
            <a:r>
              <a:rPr lang="de-DE" sz="2000" dirty="0" smtClean="0">
                <a:solidFill>
                  <a:schemeClr val="tx1"/>
                </a:solidFill>
              </a:rPr>
              <a:t>:</a:t>
            </a:r>
          </a:p>
          <a:p>
            <a:pPr lvl="1">
              <a:buFont typeface="Arial" pitchFamily="34" charset="0"/>
              <a:buChar char="•"/>
            </a:pPr>
            <a:r>
              <a:rPr lang="de-DE" sz="2000" dirty="0" smtClean="0">
                <a:solidFill>
                  <a:schemeClr val="tx1"/>
                </a:solidFill>
              </a:rPr>
              <a:t> Massive Invasion der Darmwand durch Lymphozyten und </a:t>
            </a:r>
            <a:r>
              <a:rPr lang="de-DE" sz="2000" dirty="0" err="1" smtClean="0">
                <a:solidFill>
                  <a:schemeClr val="tx1"/>
                </a:solidFill>
              </a:rPr>
              <a:t>Granulozyten</a:t>
            </a:r>
            <a:r>
              <a:rPr lang="de-DE" sz="2000" dirty="0" smtClean="0">
                <a:solidFill>
                  <a:schemeClr val="tx1"/>
                </a:solidFill>
              </a:rPr>
              <a:t>, Hyperplasie der zugehörigen Lymphknoten in etwa 70% der Fälle.</a:t>
            </a:r>
          </a:p>
          <a:p>
            <a:pPr lvl="1">
              <a:buFont typeface="Arial" pitchFamily="34" charset="0"/>
              <a:buChar char="•"/>
            </a:pPr>
            <a:r>
              <a:rPr lang="de-DE" sz="2000" dirty="0" smtClean="0">
                <a:solidFill>
                  <a:schemeClr val="tx1"/>
                </a:solidFill>
              </a:rPr>
              <a:t> Bildung von Granulomen (Epitheloidzellgranulome und Mikrogranulom) und mehrkernigen Riesenzellen in etwa 40% der Fälle</a:t>
            </a:r>
          </a:p>
          <a:p>
            <a:pPr algn="ct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3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Symptomatik</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467544" y="1628800"/>
            <a:ext cx="4104456" cy="93610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Der Morbus </a:t>
            </a:r>
            <a:r>
              <a:rPr lang="de-DE" sz="2000" dirty="0" err="1" smtClean="0">
                <a:solidFill>
                  <a:schemeClr val="tx1"/>
                </a:solidFill>
              </a:rPr>
              <a:t>Crohn</a:t>
            </a:r>
            <a:r>
              <a:rPr lang="de-DE" sz="2000" dirty="0" smtClean="0">
                <a:solidFill>
                  <a:schemeClr val="tx1"/>
                </a:solidFill>
              </a:rPr>
              <a:t> beginnt meistens mit </a:t>
            </a:r>
            <a:r>
              <a:rPr lang="de-DE" sz="2000" dirty="0" err="1" smtClean="0">
                <a:solidFill>
                  <a:schemeClr val="tx1"/>
                </a:solidFill>
              </a:rPr>
              <a:t>unspeziefischen</a:t>
            </a:r>
            <a:r>
              <a:rPr lang="de-DE" sz="2000" dirty="0" smtClean="0">
                <a:solidFill>
                  <a:schemeClr val="tx1"/>
                </a:solidFill>
              </a:rPr>
              <a:t> Symptomen:</a:t>
            </a:r>
            <a:endParaRPr lang="de-DE" sz="2000" dirty="0">
              <a:solidFill>
                <a:schemeClr val="tx1"/>
              </a:solidFill>
            </a:endParaRPr>
          </a:p>
        </p:txBody>
      </p:sp>
      <p:sp>
        <p:nvSpPr>
          <p:cNvPr id="6" name="Rechteck 5"/>
          <p:cNvSpPr/>
          <p:nvPr/>
        </p:nvSpPr>
        <p:spPr>
          <a:xfrm>
            <a:off x="611560" y="2780928"/>
            <a:ext cx="3600400" cy="223224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sz="2000" dirty="0" smtClean="0">
                <a:solidFill>
                  <a:schemeClr val="tx1"/>
                </a:solidFill>
              </a:rPr>
              <a:t> Müdigkeit</a:t>
            </a:r>
          </a:p>
          <a:p>
            <a:pPr>
              <a:buFont typeface="Arial" pitchFamily="34" charset="0"/>
              <a:buChar char="•"/>
            </a:pPr>
            <a:r>
              <a:rPr lang="de-DE" sz="2000" dirty="0" smtClean="0">
                <a:solidFill>
                  <a:schemeClr val="tx1"/>
                </a:solidFill>
              </a:rPr>
              <a:t> Gewichtsverlust</a:t>
            </a:r>
          </a:p>
          <a:p>
            <a:pPr>
              <a:buFont typeface="Arial" pitchFamily="34" charset="0"/>
              <a:buChar char="•"/>
            </a:pPr>
            <a:r>
              <a:rPr lang="de-DE" sz="2000" dirty="0" smtClean="0">
                <a:solidFill>
                  <a:schemeClr val="tx1"/>
                </a:solidFill>
              </a:rPr>
              <a:t> Schmerzen im </a:t>
            </a:r>
            <a:r>
              <a:rPr lang="de-DE" sz="2000" dirty="0" err="1" smtClean="0">
                <a:solidFill>
                  <a:schemeClr val="tx1"/>
                </a:solidFill>
              </a:rPr>
              <a:t>re</a:t>
            </a:r>
            <a:r>
              <a:rPr lang="de-DE" sz="2000" dirty="0" smtClean="0">
                <a:solidFill>
                  <a:schemeClr val="tx1"/>
                </a:solidFill>
              </a:rPr>
              <a:t> Unterbauch</a:t>
            </a:r>
          </a:p>
          <a:p>
            <a:pPr>
              <a:buFont typeface="Arial" pitchFamily="34" charset="0"/>
              <a:buChar char="•"/>
            </a:pPr>
            <a:r>
              <a:rPr lang="de-DE" sz="2000" dirty="0" smtClean="0">
                <a:solidFill>
                  <a:schemeClr val="tx1"/>
                </a:solidFill>
              </a:rPr>
              <a:t> Durchfälle (meist unblutig)</a:t>
            </a:r>
          </a:p>
          <a:p>
            <a:pPr>
              <a:buFont typeface="Arial" pitchFamily="34" charset="0"/>
              <a:buChar char="•"/>
            </a:pPr>
            <a:r>
              <a:rPr lang="de-DE" sz="2000" dirty="0" smtClean="0">
                <a:solidFill>
                  <a:schemeClr val="tx1"/>
                </a:solidFill>
              </a:rPr>
              <a:t> Fieber</a:t>
            </a:r>
          </a:p>
          <a:p>
            <a:pPr>
              <a:buFont typeface="Arial" pitchFamily="34" charset="0"/>
              <a:buChar char="•"/>
            </a:pPr>
            <a:r>
              <a:rPr lang="de-DE" sz="2000" dirty="0" smtClean="0">
                <a:solidFill>
                  <a:schemeClr val="tx1"/>
                </a:solidFill>
              </a:rPr>
              <a:t> Übelkeit und Erbrechen</a:t>
            </a:r>
          </a:p>
          <a:p>
            <a:pPr algn="ctr"/>
            <a:endParaRPr lang="de-DE" dirty="0">
              <a:solidFill>
                <a:schemeClr val="tx1"/>
              </a:solidFill>
            </a:endParaRPr>
          </a:p>
        </p:txBody>
      </p:sp>
      <p:sp>
        <p:nvSpPr>
          <p:cNvPr id="9" name="Rechteck 8"/>
          <p:cNvSpPr/>
          <p:nvPr/>
        </p:nvSpPr>
        <p:spPr>
          <a:xfrm>
            <a:off x="4572000" y="2996952"/>
            <a:ext cx="4392488" cy="172819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solidFill>
                  <a:schemeClr val="tx1"/>
                </a:solidFill>
              </a:rPr>
              <a:t> </a:t>
            </a:r>
            <a:r>
              <a:rPr lang="de-DE" sz="2000" dirty="0" smtClean="0">
                <a:solidFill>
                  <a:schemeClr val="tx1"/>
                </a:solidFill>
              </a:rPr>
              <a:t>Analfissuren</a:t>
            </a:r>
          </a:p>
          <a:p>
            <a:pPr>
              <a:buFont typeface="Arial" pitchFamily="34" charset="0"/>
              <a:buChar char="•"/>
            </a:pPr>
            <a:r>
              <a:rPr lang="de-DE" sz="2000" dirty="0" smtClean="0">
                <a:solidFill>
                  <a:schemeClr val="tx1"/>
                </a:solidFill>
              </a:rPr>
              <a:t> Fisteln</a:t>
            </a:r>
          </a:p>
          <a:p>
            <a:pPr>
              <a:buFont typeface="Arial" pitchFamily="34" charset="0"/>
              <a:buChar char="•"/>
            </a:pPr>
            <a:r>
              <a:rPr lang="de-DE" sz="2000" dirty="0" smtClean="0">
                <a:solidFill>
                  <a:schemeClr val="tx1"/>
                </a:solidFill>
              </a:rPr>
              <a:t> Aphten</a:t>
            </a:r>
          </a:p>
          <a:p>
            <a:pPr>
              <a:buFont typeface="Arial" pitchFamily="34" charset="0"/>
              <a:buChar char="•"/>
            </a:pPr>
            <a:r>
              <a:rPr lang="de-DE" sz="2000" dirty="0" smtClean="0">
                <a:solidFill>
                  <a:schemeClr val="tx1"/>
                </a:solidFill>
              </a:rPr>
              <a:t> Ulzerationen an der Mundschleimhaut </a:t>
            </a:r>
            <a:endParaRPr lang="de-DE" sz="2000" dirty="0">
              <a:solidFill>
                <a:schemeClr val="tx1"/>
              </a:solidFill>
            </a:endParaRPr>
          </a:p>
        </p:txBody>
      </p:sp>
      <p:sp>
        <p:nvSpPr>
          <p:cNvPr id="10" name="Rechteck 9"/>
          <p:cNvSpPr/>
          <p:nvPr/>
        </p:nvSpPr>
        <p:spPr>
          <a:xfrm>
            <a:off x="5508104" y="1772816"/>
            <a:ext cx="2448272" cy="64807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endParaRPr>
          </a:p>
          <a:p>
            <a:pPr algn="ctr"/>
            <a:r>
              <a:rPr lang="de-DE" sz="2000" dirty="0" smtClean="0">
                <a:solidFill>
                  <a:schemeClr val="tx1"/>
                </a:solidFill>
              </a:rPr>
              <a:t>Im weiteren Verlauf:</a:t>
            </a:r>
          </a:p>
          <a:p>
            <a:pPr algn="ctr"/>
            <a:endParaRPr lang="de-DE" dirty="0">
              <a:solidFill>
                <a:schemeClr val="tx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0.7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Symptomatik</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6" name="Rechteck 5"/>
          <p:cNvSpPr/>
          <p:nvPr/>
        </p:nvSpPr>
        <p:spPr>
          <a:xfrm>
            <a:off x="1691680" y="1556792"/>
            <a:ext cx="5832648" cy="165618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Bei etwa 50% der betroffenen Patienten treten extraintestinale Manifestationen auf :</a:t>
            </a:r>
            <a:endParaRPr lang="de-DE" sz="2000" dirty="0">
              <a:solidFill>
                <a:schemeClr val="tx1"/>
              </a:solidFill>
            </a:endParaRPr>
          </a:p>
        </p:txBody>
      </p:sp>
      <p:sp>
        <p:nvSpPr>
          <p:cNvPr id="7" name="Rechteck 6"/>
          <p:cNvSpPr/>
          <p:nvPr/>
        </p:nvSpPr>
        <p:spPr>
          <a:xfrm>
            <a:off x="0" y="3356992"/>
            <a:ext cx="9144000" cy="223224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sz="2000" dirty="0" smtClean="0">
                <a:solidFill>
                  <a:schemeClr val="tx1"/>
                </a:solidFill>
              </a:rPr>
              <a:t> Haut: Erythema nodosum, endogenes Ekzem</a:t>
            </a:r>
          </a:p>
          <a:p>
            <a:pPr>
              <a:buFont typeface="Arial" pitchFamily="34" charset="0"/>
              <a:buChar char="•"/>
            </a:pPr>
            <a:r>
              <a:rPr lang="de-DE" sz="2000" dirty="0" smtClean="0">
                <a:solidFill>
                  <a:schemeClr val="tx1"/>
                </a:solidFill>
              </a:rPr>
              <a:t> Gelenke: Arthritis</a:t>
            </a:r>
          </a:p>
          <a:p>
            <a:pPr>
              <a:buFont typeface="Arial" pitchFamily="34" charset="0"/>
              <a:buChar char="•"/>
            </a:pPr>
            <a:r>
              <a:rPr lang="de-DE" sz="2000" dirty="0" smtClean="0">
                <a:solidFill>
                  <a:schemeClr val="tx1"/>
                </a:solidFill>
              </a:rPr>
              <a:t> Augen: Uveitis</a:t>
            </a:r>
          </a:p>
          <a:p>
            <a:pPr>
              <a:buFont typeface="Arial" pitchFamily="34" charset="0"/>
              <a:buChar char="•"/>
            </a:pPr>
            <a:r>
              <a:rPr lang="de-DE" sz="2000" dirty="0" smtClean="0">
                <a:solidFill>
                  <a:schemeClr val="tx1"/>
                </a:solidFill>
              </a:rPr>
              <a:t> Gefäße: Vaskulitis, Thrombosen, Thromboembolien</a:t>
            </a:r>
          </a:p>
          <a:p>
            <a:pPr>
              <a:buFont typeface="Arial" pitchFamily="34" charset="0"/>
              <a:buChar char="•"/>
            </a:pPr>
            <a:r>
              <a:rPr lang="de-DE" sz="2000" dirty="0" smtClean="0">
                <a:solidFill>
                  <a:schemeClr val="tx1"/>
                </a:solidFill>
              </a:rPr>
              <a:t> Niere: Glomerulonephritis, Neprolithiasis</a:t>
            </a:r>
          </a:p>
          <a:p>
            <a:pPr>
              <a:buFont typeface="Arial" pitchFamily="34" charset="0"/>
              <a:buChar char="•"/>
            </a:pPr>
            <a:r>
              <a:rPr lang="de-DE" sz="2000" dirty="0" smtClean="0">
                <a:solidFill>
                  <a:schemeClr val="tx1"/>
                </a:solidFill>
              </a:rPr>
              <a:t> Leber und Gallenwege: Fettleber, Leberabszess, primär-</a:t>
            </a:r>
            <a:r>
              <a:rPr lang="de-DE" sz="2000" dirty="0" err="1" smtClean="0">
                <a:solidFill>
                  <a:schemeClr val="tx1"/>
                </a:solidFill>
              </a:rPr>
              <a:t>sklerosierende</a:t>
            </a:r>
            <a:r>
              <a:rPr lang="de-DE" sz="2000" dirty="0" smtClean="0">
                <a:solidFill>
                  <a:schemeClr val="tx1"/>
                </a:solidFill>
              </a:rPr>
              <a:t> </a:t>
            </a:r>
            <a:r>
              <a:rPr lang="de-DE" sz="2000" dirty="0" err="1" smtClean="0">
                <a:solidFill>
                  <a:schemeClr val="tx1"/>
                </a:solidFill>
              </a:rPr>
              <a:t>Cholangitis</a:t>
            </a:r>
            <a:endParaRPr lang="de-DE" sz="2000" dirty="0">
              <a:solidFill>
                <a:schemeClr val="tx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lstStyle/>
          <a:p>
            <a:r>
              <a:rPr lang="de-DE" dirty="0" smtClean="0"/>
              <a:t>Symptome</a:t>
            </a:r>
            <a:endParaRPr lang="de-DE" dirty="0"/>
          </a:p>
        </p:txBody>
      </p:sp>
      <p:sp>
        <p:nvSpPr>
          <p:cNvPr id="3" name="Inhaltsplatzhalter 2"/>
          <p:cNvSpPr>
            <a:spLocks noGrp="1"/>
          </p:cNvSpPr>
          <p:nvPr>
            <p:ph idx="1"/>
          </p:nvPr>
        </p:nvSpPr>
        <p:spPr/>
        <p:txBody>
          <a:bodyPr/>
          <a:lstStyle/>
          <a:p>
            <a:r>
              <a:rPr lang="de-DE" dirty="0" smtClean="0"/>
              <a:t>Starke Schmerzen hinter dem Brustbein</a:t>
            </a:r>
          </a:p>
          <a:p>
            <a:r>
              <a:rPr lang="de-DE" dirty="0" smtClean="0"/>
              <a:t>Blutungen</a:t>
            </a:r>
          </a:p>
          <a:p>
            <a:r>
              <a:rPr lang="de-DE" dirty="0" err="1" smtClean="0"/>
              <a:t>Schocksymptomatik</a:t>
            </a:r>
            <a:endParaRPr lang="de-DE" dirty="0" smtClean="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1000"/>
                            </p:stCondLst>
                            <p:childTnLst>
                              <p:par>
                                <p:cTn id="9" presetID="3" presetClass="entr" presetSubtype="1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2500"/>
                            </p:stCondLst>
                            <p:childTnLst>
                              <p:par>
                                <p:cTn id="13" presetID="3" presetClass="entr" presetSubtype="10" fill="hold" grpId="0"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Symptomatik</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907704" y="2780928"/>
            <a:ext cx="5184576" cy="172819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Normalerweise verschwinden die extraintestinalen Symptome, wenn der Morbus </a:t>
            </a:r>
            <a:r>
              <a:rPr lang="de-DE" sz="2000" dirty="0" err="1" smtClean="0">
                <a:solidFill>
                  <a:schemeClr val="tx1"/>
                </a:solidFill>
              </a:rPr>
              <a:t>Crohn</a:t>
            </a:r>
            <a:r>
              <a:rPr lang="de-DE" sz="2000" dirty="0" smtClean="0">
                <a:solidFill>
                  <a:schemeClr val="tx1"/>
                </a:solidFill>
              </a:rPr>
              <a:t> als Grunderkrankung behandelt wird</a:t>
            </a:r>
            <a:endParaRPr lang="de-DE" sz="2000" dirty="0">
              <a:solidFill>
                <a:schemeClr val="tx1"/>
              </a:solidFill>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Diagnostik</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07504" y="5273824"/>
            <a:ext cx="8568952" cy="158417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smtClean="0">
              <a:solidFill>
                <a:schemeClr val="tx1"/>
              </a:solidFill>
            </a:endParaRPr>
          </a:p>
          <a:p>
            <a:pPr algn="ctr"/>
            <a:r>
              <a:rPr lang="de-DE" sz="2000" b="1" dirty="0" smtClean="0">
                <a:solidFill>
                  <a:schemeClr val="tx1"/>
                </a:solidFill>
              </a:rPr>
              <a:t>Labor</a:t>
            </a:r>
            <a:r>
              <a:rPr lang="de-DE" sz="2000" dirty="0" smtClean="0">
                <a:solidFill>
                  <a:schemeClr val="tx1"/>
                </a:solidFill>
              </a:rPr>
              <a:t>:</a:t>
            </a:r>
          </a:p>
          <a:p>
            <a:pPr algn="ctr"/>
            <a:r>
              <a:rPr lang="de-DE" sz="2000" dirty="0" smtClean="0">
                <a:solidFill>
                  <a:schemeClr val="tx1"/>
                </a:solidFill>
              </a:rPr>
              <a:t>Entzündungsparameter sind erhöht (BSG und CRP), Anämie (verursacht durch Blutverlust oder Vitamin B12 Mangel / Perniziöse Anämie), Leukozytose, Antikörper gegen </a:t>
            </a:r>
            <a:r>
              <a:rPr lang="de-DE" sz="2000" dirty="0" err="1" smtClean="0">
                <a:solidFill>
                  <a:schemeClr val="tx1"/>
                </a:solidFill>
              </a:rPr>
              <a:t>Saccharomyces</a:t>
            </a:r>
            <a:r>
              <a:rPr lang="de-DE" sz="2000" dirty="0" smtClean="0">
                <a:solidFill>
                  <a:schemeClr val="tx1"/>
                </a:solidFill>
              </a:rPr>
              <a:t> </a:t>
            </a:r>
            <a:r>
              <a:rPr lang="de-DE" sz="2000" dirty="0" err="1" smtClean="0">
                <a:solidFill>
                  <a:schemeClr val="tx1"/>
                </a:solidFill>
              </a:rPr>
              <a:t>cerevisiae</a:t>
            </a:r>
            <a:r>
              <a:rPr lang="de-DE" sz="2000" dirty="0" smtClean="0">
                <a:solidFill>
                  <a:schemeClr val="tx1"/>
                </a:solidFill>
              </a:rPr>
              <a:t> (ASCA).</a:t>
            </a:r>
          </a:p>
          <a:p>
            <a:endParaRPr lang="de-DE" dirty="0" smtClean="0">
              <a:solidFill>
                <a:schemeClr val="tx1"/>
              </a:solidFill>
            </a:endParaRPr>
          </a:p>
        </p:txBody>
      </p:sp>
      <p:sp>
        <p:nvSpPr>
          <p:cNvPr id="6" name="Rechteck 5"/>
          <p:cNvSpPr/>
          <p:nvPr/>
        </p:nvSpPr>
        <p:spPr>
          <a:xfrm>
            <a:off x="6372200" y="3861048"/>
            <a:ext cx="2282552" cy="9144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Biopsie</a:t>
            </a:r>
            <a:r>
              <a:rPr lang="de-DE" dirty="0" smtClean="0">
                <a:solidFill>
                  <a:schemeClr val="tx1"/>
                </a:solidFill>
              </a:rPr>
              <a:t>: </a:t>
            </a:r>
          </a:p>
          <a:p>
            <a:pPr algn="ctr"/>
            <a:r>
              <a:rPr lang="de-DE" dirty="0" smtClean="0">
                <a:solidFill>
                  <a:schemeClr val="tx1"/>
                </a:solidFill>
              </a:rPr>
              <a:t>siehe Pathologie</a:t>
            </a:r>
            <a:endParaRPr lang="de-DE" dirty="0"/>
          </a:p>
        </p:txBody>
      </p:sp>
      <p:sp>
        <p:nvSpPr>
          <p:cNvPr id="7" name="Rechteck 6"/>
          <p:cNvSpPr/>
          <p:nvPr/>
        </p:nvSpPr>
        <p:spPr>
          <a:xfrm>
            <a:off x="107504" y="1412776"/>
            <a:ext cx="3240360" cy="9144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Abdomensonographie</a:t>
            </a:r>
            <a:r>
              <a:rPr lang="de-DE" sz="2000" dirty="0" smtClean="0">
                <a:solidFill>
                  <a:schemeClr val="tx1"/>
                </a:solidFill>
              </a:rPr>
              <a:t>: </a:t>
            </a:r>
          </a:p>
          <a:p>
            <a:pPr algn="ctr"/>
            <a:r>
              <a:rPr lang="de-DE" sz="2000" dirty="0" smtClean="0">
                <a:solidFill>
                  <a:schemeClr val="tx1"/>
                </a:solidFill>
              </a:rPr>
              <a:t>Typisch ist die segmentale Verdickung der </a:t>
            </a:r>
            <a:r>
              <a:rPr lang="de-DE" sz="2000" dirty="0" err="1" smtClean="0">
                <a:solidFill>
                  <a:schemeClr val="tx1"/>
                </a:solidFill>
              </a:rPr>
              <a:t>Darmmucosa</a:t>
            </a:r>
            <a:r>
              <a:rPr lang="de-DE" sz="2000" dirty="0" smtClean="0">
                <a:solidFill>
                  <a:schemeClr val="tx1"/>
                </a:solidFill>
              </a:rPr>
              <a:t>.</a:t>
            </a:r>
            <a:endParaRPr lang="de-DE" sz="2000" dirty="0"/>
          </a:p>
        </p:txBody>
      </p:sp>
      <p:sp>
        <p:nvSpPr>
          <p:cNvPr id="8" name="Rechteck 7"/>
          <p:cNvSpPr/>
          <p:nvPr/>
        </p:nvSpPr>
        <p:spPr>
          <a:xfrm>
            <a:off x="107504" y="3284984"/>
            <a:ext cx="5940152" cy="196713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Ileo-Koloskopie</a:t>
            </a:r>
            <a:r>
              <a:rPr lang="de-DE" sz="2000" dirty="0" smtClean="0">
                <a:solidFill>
                  <a:schemeClr val="tx1"/>
                </a:solidFill>
              </a:rPr>
              <a:t>: </a:t>
            </a:r>
          </a:p>
          <a:p>
            <a:pPr algn="ctr">
              <a:buFont typeface="Arial" pitchFamily="34" charset="0"/>
              <a:buChar char="•"/>
            </a:pPr>
            <a:r>
              <a:rPr lang="de-DE" sz="2000" dirty="0" smtClean="0">
                <a:solidFill>
                  <a:schemeClr val="tx1"/>
                </a:solidFill>
              </a:rPr>
              <a:t> Frühstadium: Schleimhautläsionen, fleckige Rötungen.</a:t>
            </a:r>
          </a:p>
          <a:p>
            <a:pPr algn="ctr">
              <a:buFont typeface="Arial" pitchFamily="34" charset="0"/>
              <a:buChar char="•"/>
            </a:pPr>
            <a:r>
              <a:rPr lang="de-DE" sz="2000" dirty="0" smtClean="0">
                <a:solidFill>
                  <a:schemeClr val="tx1"/>
                </a:solidFill>
              </a:rPr>
              <a:t> Während eines aktiven Schubs: Ulzerationen, Pflastersteinrelief, Fissuren, Fisteln. </a:t>
            </a:r>
          </a:p>
          <a:p>
            <a:pPr algn="ctr">
              <a:buFont typeface="Arial" pitchFamily="34" charset="0"/>
              <a:buChar char="•"/>
            </a:pPr>
            <a:r>
              <a:rPr lang="de-DE" sz="2000" dirty="0" smtClean="0">
                <a:solidFill>
                  <a:schemeClr val="tx1"/>
                </a:solidFill>
              </a:rPr>
              <a:t> Spätstadium: Stenosen.</a:t>
            </a:r>
          </a:p>
          <a:p>
            <a:pPr algn="ctr"/>
            <a:endParaRPr lang="de-DE" dirty="0"/>
          </a:p>
        </p:txBody>
      </p:sp>
      <p:sp>
        <p:nvSpPr>
          <p:cNvPr id="9" name="Rechteck 8"/>
          <p:cNvSpPr/>
          <p:nvPr/>
        </p:nvSpPr>
        <p:spPr>
          <a:xfrm>
            <a:off x="4644008" y="1412776"/>
            <a:ext cx="4010744" cy="184482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 </a:t>
            </a:r>
            <a:r>
              <a:rPr lang="de-DE" sz="2000" b="1" dirty="0" smtClean="0">
                <a:solidFill>
                  <a:schemeClr val="tx1"/>
                </a:solidFill>
              </a:rPr>
              <a:t>Röntgenuntersuchung oder MRT mit Kontrastmittel</a:t>
            </a:r>
            <a:r>
              <a:rPr lang="de-DE" sz="2000" dirty="0" smtClean="0">
                <a:solidFill>
                  <a:schemeClr val="tx1"/>
                </a:solidFill>
              </a:rPr>
              <a:t>: </a:t>
            </a:r>
          </a:p>
          <a:p>
            <a:pPr algn="ctr"/>
            <a:r>
              <a:rPr lang="de-DE" sz="2000" dirty="0" smtClean="0">
                <a:solidFill>
                  <a:schemeClr val="tx1"/>
                </a:solidFill>
              </a:rPr>
              <a:t>Pflastersteinrelief, Fisteln, segmentale Stenosen</a:t>
            </a:r>
          </a:p>
          <a:p>
            <a:pPr algn="ct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par>
                          <p:cTn id="16" fill="hold">
                            <p:stCondLst>
                              <p:cond delay="3000"/>
                            </p:stCondLst>
                            <p:childTnLst>
                              <p:par>
                                <p:cTn id="17" presetID="55"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par>
                          <p:cTn id="22" fill="hold">
                            <p:stCondLst>
                              <p:cond delay="5000"/>
                            </p:stCondLst>
                            <p:childTnLst>
                              <p:par>
                                <p:cTn id="23" presetID="55" presetClass="entr" presetSubtype="0" fill="hold" grpId="0" nodeType="afterEffect">
                                  <p:stCondLst>
                                    <p:cond delay="10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100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0.70"/>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Fisteln</a:t>
            </a:r>
            <a:endParaRPr lang="de-DE" dirty="0"/>
          </a:p>
        </p:txBody>
      </p:sp>
      <p:pic>
        <p:nvPicPr>
          <p:cNvPr id="7" name="Inhaltsplatzhalter 6" descr="rektumfistel.jpg"/>
          <p:cNvPicPr>
            <a:picLocks noGrp="1" noChangeAspect="1"/>
          </p:cNvPicPr>
          <p:nvPr>
            <p:ph idx="1"/>
          </p:nvPr>
        </p:nvPicPr>
        <p:blipFill>
          <a:blip r:embed="rId2" cstate="print"/>
          <a:stretch>
            <a:fillRect/>
          </a:stretch>
        </p:blipFill>
        <p:spPr>
          <a:xfrm>
            <a:off x="0" y="2130071"/>
            <a:ext cx="4860032" cy="4179249"/>
          </a:xfrm>
        </p:spPr>
      </p:pic>
      <p:pic>
        <p:nvPicPr>
          <p:cNvPr id="8" name="Grafik 7" descr="analfistel.jpg"/>
          <p:cNvPicPr>
            <a:picLocks noChangeAspect="1"/>
          </p:cNvPicPr>
          <p:nvPr/>
        </p:nvPicPr>
        <p:blipFill>
          <a:blip r:embed="rId3" cstate="print"/>
          <a:stretch>
            <a:fillRect/>
          </a:stretch>
        </p:blipFill>
        <p:spPr>
          <a:xfrm>
            <a:off x="4716016" y="2204864"/>
            <a:ext cx="4572000" cy="3934046"/>
          </a:xfrm>
          <a:prstGeom prst="rect">
            <a:avLst/>
          </a:prstGeom>
        </p:spPr>
      </p:pic>
      <p:sp>
        <p:nvSpPr>
          <p:cNvPr id="6" name="Rechteck 5"/>
          <p:cNvSpPr/>
          <p:nvPr/>
        </p:nvSpPr>
        <p:spPr>
          <a:xfrm>
            <a:off x="5724128" y="1628800"/>
            <a:ext cx="259228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Anal-Fistel</a:t>
            </a:r>
            <a:endParaRPr lang="de-DE" dirty="0"/>
          </a:p>
        </p:txBody>
      </p:sp>
      <p:sp>
        <p:nvSpPr>
          <p:cNvPr id="4" name="Rechteck 3"/>
          <p:cNvSpPr/>
          <p:nvPr/>
        </p:nvSpPr>
        <p:spPr>
          <a:xfrm>
            <a:off x="827584" y="1556792"/>
            <a:ext cx="31683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Rektum-Fistel</a:t>
            </a: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par>
                          <p:cTn id="15" fill="hold">
                            <p:stCondLst>
                              <p:cond delay="1000"/>
                            </p:stCondLst>
                            <p:childTnLst>
                              <p:par>
                                <p:cTn id="16" presetID="55" presetClass="entr" presetSubtype="0" fill="hold" nodeType="afterEffect">
                                  <p:stCondLst>
                                    <p:cond delay="2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0.70"/>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par>
                                <p:cTn id="21" presetID="55" presetClass="entr" presetSubtype="0" fill="hold" grpId="0" nodeType="withEffect">
                                  <p:stCondLst>
                                    <p:cond delay="20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Fisteln</a:t>
            </a:r>
            <a:endParaRPr lang="de-DE" dirty="0"/>
          </a:p>
        </p:txBody>
      </p:sp>
      <p:pic>
        <p:nvPicPr>
          <p:cNvPr id="4" name="Inhaltsplatzhalter 3" descr="coecumfistel.jpg"/>
          <p:cNvPicPr>
            <a:picLocks noGrp="1" noChangeAspect="1"/>
          </p:cNvPicPr>
          <p:nvPr>
            <p:ph idx="1"/>
          </p:nvPr>
        </p:nvPicPr>
        <p:blipFill>
          <a:blip r:embed="rId2" cstate="print"/>
          <a:stretch>
            <a:fillRect/>
          </a:stretch>
        </p:blipFill>
        <p:spPr>
          <a:xfrm>
            <a:off x="0" y="2276872"/>
            <a:ext cx="4608512" cy="3965464"/>
          </a:xfrm>
        </p:spPr>
      </p:pic>
      <p:sp>
        <p:nvSpPr>
          <p:cNvPr id="5" name="Rechteck 4"/>
          <p:cNvSpPr/>
          <p:nvPr/>
        </p:nvSpPr>
        <p:spPr>
          <a:xfrm>
            <a:off x="683568" y="1700808"/>
            <a:ext cx="3456384" cy="770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Coecum</a:t>
            </a:r>
            <a:r>
              <a:rPr lang="de-DE" dirty="0" smtClean="0"/>
              <a:t>-Fistel</a:t>
            </a:r>
            <a:endParaRPr lang="de-DE" dirty="0"/>
          </a:p>
        </p:txBody>
      </p:sp>
      <p:pic>
        <p:nvPicPr>
          <p:cNvPr id="7" name="Grafik 6" descr="sigmafistel.jpg"/>
          <p:cNvPicPr>
            <a:picLocks noChangeAspect="1"/>
          </p:cNvPicPr>
          <p:nvPr/>
        </p:nvPicPr>
        <p:blipFill>
          <a:blip r:embed="rId3" cstate="print"/>
          <a:stretch>
            <a:fillRect/>
          </a:stretch>
        </p:blipFill>
        <p:spPr>
          <a:xfrm>
            <a:off x="4541326" y="2276872"/>
            <a:ext cx="4602674" cy="3960440"/>
          </a:xfrm>
          <a:prstGeom prst="rect">
            <a:avLst/>
          </a:prstGeom>
        </p:spPr>
      </p:pic>
      <p:sp>
        <p:nvSpPr>
          <p:cNvPr id="8" name="Rechteck 7"/>
          <p:cNvSpPr/>
          <p:nvPr/>
        </p:nvSpPr>
        <p:spPr>
          <a:xfrm>
            <a:off x="5004048" y="1700808"/>
            <a:ext cx="345638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Sigma-Fistel</a:t>
            </a: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par>
                          <p:cTn id="15" fill="hold">
                            <p:stCondLst>
                              <p:cond delay="1000"/>
                            </p:stCondLst>
                            <p:childTnLst>
                              <p:par>
                                <p:cTn id="16" presetID="55" presetClass="entr" presetSubtype="0" fill="hold" nodeType="afterEffect">
                                  <p:stCondLst>
                                    <p:cond delay="200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par>
                                <p:cTn id="21" presetID="55" presetClass="entr" presetSubtype="0" fill="hold" grpId="0" nodeType="withEffect">
                                  <p:stCondLst>
                                    <p:cond delay="200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Crohn</a:t>
            </a:r>
            <a:r>
              <a:rPr lang="de-DE" dirty="0" smtClean="0"/>
              <a:t> Ulkus</a:t>
            </a:r>
            <a:endParaRPr lang="de-DE" dirty="0"/>
          </a:p>
        </p:txBody>
      </p:sp>
      <p:pic>
        <p:nvPicPr>
          <p:cNvPr id="4" name="Inhaltsplatzhalter 3" descr="crhon ulkus sigma.jpg"/>
          <p:cNvPicPr>
            <a:picLocks noGrp="1" noChangeAspect="1"/>
          </p:cNvPicPr>
          <p:nvPr>
            <p:ph idx="1"/>
          </p:nvPr>
        </p:nvPicPr>
        <p:blipFill>
          <a:blip r:embed="rId2" cstate="print"/>
          <a:stretch>
            <a:fillRect/>
          </a:stretch>
        </p:blipFill>
        <p:spPr>
          <a:xfrm>
            <a:off x="2051720" y="1412776"/>
            <a:ext cx="5304358" cy="4561335"/>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Morbus </a:t>
            </a:r>
            <a:r>
              <a:rPr lang="de-DE" dirty="0" err="1" smtClean="0"/>
              <a:t>Crohn</a:t>
            </a:r>
            <a:r>
              <a:rPr lang="de-DE" dirty="0" smtClean="0"/>
              <a:t> im Schub</a:t>
            </a:r>
            <a:endParaRPr lang="de-DE" dirty="0"/>
          </a:p>
        </p:txBody>
      </p:sp>
      <p:pic>
        <p:nvPicPr>
          <p:cNvPr id="4" name="Inhaltsplatzhalter 3" descr="M_Crohn1.jpg"/>
          <p:cNvPicPr>
            <a:picLocks noGrp="1" noChangeAspect="1"/>
          </p:cNvPicPr>
          <p:nvPr>
            <p:ph idx="1"/>
          </p:nvPr>
        </p:nvPicPr>
        <p:blipFill>
          <a:blip r:embed="rId2" cstate="print"/>
          <a:stretch>
            <a:fillRect/>
          </a:stretch>
        </p:blipFill>
        <p:spPr>
          <a:xfrm>
            <a:off x="1691680" y="1124744"/>
            <a:ext cx="5832648" cy="5497811"/>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Morbus </a:t>
            </a:r>
            <a:r>
              <a:rPr lang="de-DE" dirty="0" err="1" smtClean="0"/>
              <a:t>Crohn</a:t>
            </a:r>
            <a:r>
              <a:rPr lang="de-DE" dirty="0" smtClean="0"/>
              <a:t> im Schub</a:t>
            </a:r>
            <a:endParaRPr lang="de-DE" dirty="0"/>
          </a:p>
        </p:txBody>
      </p:sp>
      <p:pic>
        <p:nvPicPr>
          <p:cNvPr id="4" name="Inhaltsplatzhalter 3" descr="25e99f402a.jpg"/>
          <p:cNvPicPr>
            <a:picLocks noGrp="1" noChangeAspect="1"/>
          </p:cNvPicPr>
          <p:nvPr>
            <p:ph idx="1"/>
          </p:nvPr>
        </p:nvPicPr>
        <p:blipFill>
          <a:blip r:embed="rId2" cstate="print"/>
          <a:stretch>
            <a:fillRect/>
          </a:stretch>
        </p:blipFill>
        <p:spPr>
          <a:xfrm>
            <a:off x="0" y="1268760"/>
            <a:ext cx="4626124" cy="3980618"/>
          </a:xfrm>
        </p:spPr>
      </p:pic>
      <p:pic>
        <p:nvPicPr>
          <p:cNvPr id="5" name="Grafik 4" descr="cf030ce348.jpg"/>
          <p:cNvPicPr>
            <a:picLocks noChangeAspect="1"/>
          </p:cNvPicPr>
          <p:nvPr/>
        </p:nvPicPr>
        <p:blipFill>
          <a:blip r:embed="rId3" cstate="print"/>
          <a:stretch>
            <a:fillRect/>
          </a:stretch>
        </p:blipFill>
        <p:spPr>
          <a:xfrm>
            <a:off x="4476532" y="2204864"/>
            <a:ext cx="4689318" cy="403244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Morbus </a:t>
            </a:r>
            <a:r>
              <a:rPr lang="de-DE" dirty="0" err="1" smtClean="0"/>
              <a:t>Crohn</a:t>
            </a:r>
            <a:r>
              <a:rPr lang="de-DE" dirty="0" smtClean="0"/>
              <a:t> in Remission</a:t>
            </a:r>
            <a:endParaRPr lang="de-DE" dirty="0"/>
          </a:p>
        </p:txBody>
      </p:sp>
      <p:pic>
        <p:nvPicPr>
          <p:cNvPr id="4" name="Inhaltsplatzhalter 3" descr="remission.jpg"/>
          <p:cNvPicPr>
            <a:picLocks noGrp="1" noChangeAspect="1"/>
          </p:cNvPicPr>
          <p:nvPr>
            <p:ph idx="1"/>
          </p:nvPr>
        </p:nvPicPr>
        <p:blipFill>
          <a:blip r:embed="rId2" cstate="print"/>
          <a:stretch>
            <a:fillRect/>
          </a:stretch>
        </p:blipFill>
        <p:spPr>
          <a:xfrm>
            <a:off x="1979712" y="1556792"/>
            <a:ext cx="5185989" cy="4462363"/>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Röntgen</a:t>
            </a:r>
            <a:endParaRPr lang="de-DE" dirty="0"/>
          </a:p>
        </p:txBody>
      </p:sp>
      <p:pic>
        <p:nvPicPr>
          <p:cNvPr id="4" name="Inhaltsplatzhalter 3" descr="röcrohn2.jpg"/>
          <p:cNvPicPr>
            <a:picLocks noGrp="1" noChangeAspect="1"/>
          </p:cNvPicPr>
          <p:nvPr>
            <p:ph idx="1"/>
          </p:nvPr>
        </p:nvPicPr>
        <p:blipFill>
          <a:blip r:embed="rId2" cstate="print"/>
          <a:stretch>
            <a:fillRect/>
          </a:stretch>
        </p:blipFill>
        <p:spPr>
          <a:xfrm>
            <a:off x="2339752" y="1268760"/>
            <a:ext cx="4680520" cy="5608706"/>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Röntgen</a:t>
            </a:r>
            <a:endParaRPr lang="de-DE" dirty="0"/>
          </a:p>
        </p:txBody>
      </p:sp>
      <p:pic>
        <p:nvPicPr>
          <p:cNvPr id="4" name="Inhaltsplatzhalter 3" descr="röcrohn.jpg"/>
          <p:cNvPicPr>
            <a:picLocks noGrp="1" noChangeAspect="1"/>
          </p:cNvPicPr>
          <p:nvPr>
            <p:ph idx="1"/>
          </p:nvPr>
        </p:nvPicPr>
        <p:blipFill>
          <a:blip r:embed="rId2" cstate="print"/>
          <a:stretch>
            <a:fillRect/>
          </a:stretch>
        </p:blipFill>
        <p:spPr>
          <a:xfrm>
            <a:off x="1979712" y="1412776"/>
            <a:ext cx="4824536" cy="5815759"/>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r>
              <a:rPr lang="de-DE" dirty="0" smtClean="0"/>
              <a:t>Liegt eine Ruptur der Speiseröhre vor ist eine operative Behandlung nötig</a:t>
            </a:r>
          </a:p>
          <a:p>
            <a:r>
              <a:rPr lang="de-DE" dirty="0" smtClean="0"/>
              <a:t>Liegt lediglich ein Einriss der Schleimhaut vor, ist in den meisten Fällen eine konservative Behandlung ausreichend.</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Diagnostik</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619672" y="1628800"/>
            <a:ext cx="6048672" cy="259228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Um den Morbus </a:t>
            </a:r>
            <a:r>
              <a:rPr lang="de-DE" sz="2000" dirty="0" err="1" smtClean="0">
                <a:solidFill>
                  <a:schemeClr val="tx1"/>
                </a:solidFill>
              </a:rPr>
              <a:t>Crohn</a:t>
            </a:r>
            <a:r>
              <a:rPr lang="de-DE" sz="2000" dirty="0" smtClean="0">
                <a:solidFill>
                  <a:schemeClr val="tx1"/>
                </a:solidFill>
              </a:rPr>
              <a:t> in aktive und chronische Stadien einzuteilen, benutzt man den sogenannte </a:t>
            </a:r>
            <a:r>
              <a:rPr lang="de-DE" sz="2000" b="1" i="1" dirty="0" err="1" smtClean="0">
                <a:solidFill>
                  <a:schemeClr val="tx1"/>
                </a:solidFill>
              </a:rPr>
              <a:t>C</a:t>
            </a:r>
            <a:r>
              <a:rPr lang="de-DE" sz="2000" i="1" dirty="0" err="1" smtClean="0">
                <a:solidFill>
                  <a:schemeClr val="tx1"/>
                </a:solidFill>
              </a:rPr>
              <a:t>rohn's</a:t>
            </a:r>
            <a:r>
              <a:rPr lang="de-DE" sz="2000" i="1" dirty="0" smtClean="0">
                <a:solidFill>
                  <a:schemeClr val="tx1"/>
                </a:solidFill>
              </a:rPr>
              <a:t> </a:t>
            </a:r>
            <a:r>
              <a:rPr lang="de-DE" sz="2000" b="1" i="1" dirty="0" err="1" smtClean="0">
                <a:solidFill>
                  <a:schemeClr val="tx1"/>
                </a:solidFill>
              </a:rPr>
              <a:t>D</a:t>
            </a:r>
            <a:r>
              <a:rPr lang="de-DE" sz="2000" i="1" dirty="0" err="1" smtClean="0">
                <a:solidFill>
                  <a:schemeClr val="tx1"/>
                </a:solidFill>
              </a:rPr>
              <a:t>isease</a:t>
            </a:r>
            <a:r>
              <a:rPr lang="de-DE" sz="2000" i="1" dirty="0" smtClean="0">
                <a:solidFill>
                  <a:schemeClr val="tx1"/>
                </a:solidFill>
              </a:rPr>
              <a:t> </a:t>
            </a:r>
            <a:r>
              <a:rPr lang="de-DE" sz="2000" b="1" i="1" dirty="0" err="1" smtClean="0">
                <a:solidFill>
                  <a:schemeClr val="tx1"/>
                </a:solidFill>
              </a:rPr>
              <a:t>A</a:t>
            </a:r>
            <a:r>
              <a:rPr lang="de-DE" sz="2000" i="1" dirty="0" err="1" smtClean="0">
                <a:solidFill>
                  <a:schemeClr val="tx1"/>
                </a:solidFill>
              </a:rPr>
              <a:t>civity</a:t>
            </a:r>
            <a:r>
              <a:rPr lang="de-DE" sz="2000" i="1" dirty="0" smtClean="0">
                <a:solidFill>
                  <a:schemeClr val="tx1"/>
                </a:solidFill>
              </a:rPr>
              <a:t> </a:t>
            </a:r>
            <a:r>
              <a:rPr lang="de-DE" sz="2000" b="1" i="1" dirty="0" smtClean="0">
                <a:solidFill>
                  <a:schemeClr val="tx1"/>
                </a:solidFill>
              </a:rPr>
              <a:t>I</a:t>
            </a:r>
            <a:r>
              <a:rPr lang="de-DE" sz="2000" i="1" dirty="0" smtClean="0">
                <a:solidFill>
                  <a:schemeClr val="tx1"/>
                </a:solidFill>
              </a:rPr>
              <a:t>ndex (CDAI)</a:t>
            </a:r>
            <a:r>
              <a:rPr lang="de-DE" sz="2000" dirty="0" smtClean="0">
                <a:solidFill>
                  <a:schemeClr val="tx1"/>
                </a:solidFill>
              </a:rPr>
              <a:t> nach </a:t>
            </a:r>
            <a:r>
              <a:rPr lang="de-DE" sz="2000" i="1" dirty="0" smtClean="0">
                <a:solidFill>
                  <a:schemeClr val="tx1"/>
                </a:solidFill>
              </a:rPr>
              <a:t>Best</a:t>
            </a:r>
            <a:r>
              <a:rPr lang="de-DE" sz="2000" dirty="0" smtClean="0">
                <a:solidFill>
                  <a:schemeClr val="tx1"/>
                </a:solidFill>
              </a:rPr>
              <a:t>, bei dem für bestimmte Kriterien Punkte vergeben werden. Bei einem CDAI &gt;150 handelt es sich um einen akuten </a:t>
            </a:r>
            <a:r>
              <a:rPr lang="de-DE" sz="2000" dirty="0" err="1" smtClean="0">
                <a:solidFill>
                  <a:schemeClr val="tx1"/>
                </a:solidFill>
              </a:rPr>
              <a:t>behandlungsbedürftigen</a:t>
            </a:r>
            <a:r>
              <a:rPr lang="de-DE" sz="2000" dirty="0" smtClean="0">
                <a:solidFill>
                  <a:schemeClr val="tx1"/>
                </a:solidFill>
              </a:rPr>
              <a:t> Schub</a:t>
            </a:r>
          </a:p>
          <a:p>
            <a:pPr algn="ctr"/>
            <a:endParaRPr lang="de-DE" dirty="0">
              <a:solidFill>
                <a:schemeClr val="tx1"/>
              </a:solidFill>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Komplikationen</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763688" y="2276872"/>
            <a:ext cx="5328592" cy="151216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Durch die chronischen oder intermittierenden Entzündungen in Abschnitten des Magen-Darm-Traktes kann es zu einer Reihe von Komplikationen kommen</a:t>
            </a:r>
            <a:endParaRPr lang="de-DE" sz="2000" dirty="0">
              <a:solidFill>
                <a:schemeClr val="tx1"/>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Komplikationen</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467544" y="1628800"/>
            <a:ext cx="5400600" cy="115212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Mechanischer Ileus: </a:t>
            </a:r>
          </a:p>
          <a:p>
            <a:r>
              <a:rPr lang="de-DE" sz="2000" dirty="0" smtClean="0">
                <a:solidFill>
                  <a:schemeClr val="tx1"/>
                </a:solidFill>
              </a:rPr>
              <a:t>Die Häufigkeit eines Ileus wird mit etwa 20% bis 30% aller Patienten angegeben.</a:t>
            </a:r>
          </a:p>
        </p:txBody>
      </p:sp>
      <p:sp>
        <p:nvSpPr>
          <p:cNvPr id="8" name="Rechteck 7"/>
          <p:cNvSpPr/>
          <p:nvPr/>
        </p:nvSpPr>
        <p:spPr>
          <a:xfrm>
            <a:off x="467544" y="3212976"/>
            <a:ext cx="8208912" cy="244827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Fisteln: </a:t>
            </a:r>
          </a:p>
          <a:p>
            <a:r>
              <a:rPr lang="de-DE" sz="2000" dirty="0" smtClean="0">
                <a:solidFill>
                  <a:schemeClr val="tx1"/>
                </a:solidFill>
              </a:rPr>
              <a:t>Fisteln treten im chronischen Verlauf recht häufig auf, und können verschiedene Räume verbinden: kutan, </a:t>
            </a:r>
            <a:r>
              <a:rPr lang="de-DE" sz="2000" dirty="0" err="1" smtClean="0">
                <a:solidFill>
                  <a:schemeClr val="tx1"/>
                </a:solidFill>
              </a:rPr>
              <a:t>enteroenteritisch</a:t>
            </a:r>
            <a:r>
              <a:rPr lang="de-DE" sz="2000" dirty="0" smtClean="0">
                <a:solidFill>
                  <a:schemeClr val="tx1"/>
                </a:solidFill>
              </a:rPr>
              <a:t>, </a:t>
            </a:r>
            <a:r>
              <a:rPr lang="de-DE" sz="2000" dirty="0" err="1" smtClean="0">
                <a:solidFill>
                  <a:schemeClr val="tx1"/>
                </a:solidFill>
              </a:rPr>
              <a:t>enterovesikal</a:t>
            </a:r>
            <a:r>
              <a:rPr lang="de-DE" sz="2000" dirty="0" smtClean="0">
                <a:solidFill>
                  <a:schemeClr val="tx1"/>
                </a:solidFill>
              </a:rPr>
              <a:t>, </a:t>
            </a:r>
            <a:r>
              <a:rPr lang="de-DE" sz="2000" dirty="0" err="1" smtClean="0">
                <a:solidFill>
                  <a:schemeClr val="tx1"/>
                </a:solidFill>
              </a:rPr>
              <a:t>enterovaginal</a:t>
            </a:r>
            <a:r>
              <a:rPr lang="de-DE" sz="2000" dirty="0" smtClean="0">
                <a:solidFill>
                  <a:schemeClr val="tx1"/>
                </a:solidFill>
              </a:rPr>
              <a:t>, </a:t>
            </a:r>
            <a:r>
              <a:rPr lang="de-DE" sz="2000" dirty="0" err="1" smtClean="0">
                <a:solidFill>
                  <a:schemeClr val="tx1"/>
                </a:solidFill>
              </a:rPr>
              <a:t>peranal</a:t>
            </a:r>
            <a:r>
              <a:rPr lang="de-DE" sz="2000" dirty="0" smtClean="0">
                <a:solidFill>
                  <a:schemeClr val="tx1"/>
                </a:solidFill>
              </a:rPr>
              <a:t>, rektal. Seltener hingegen sind Fisteln in die freie Bauchhöhle hinein, da die Umgebung des Darms meist stark verwachsen ist.</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300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Komplikationen</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467544" y="1628800"/>
            <a:ext cx="5472608" cy="122413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Toxisches Megacolon:</a:t>
            </a:r>
          </a:p>
          <a:p>
            <a:r>
              <a:rPr lang="de-DE" dirty="0" smtClean="0">
                <a:solidFill>
                  <a:schemeClr val="tx1"/>
                </a:solidFill>
              </a:rPr>
              <a:t>Dieses vor allem bei Colitis ulcerosa auftretende Symptom wird gelegentlich auch beim Morbus </a:t>
            </a:r>
            <a:r>
              <a:rPr lang="de-DE" dirty="0" err="1" smtClean="0">
                <a:solidFill>
                  <a:schemeClr val="tx1"/>
                </a:solidFill>
              </a:rPr>
              <a:t>Crohn</a:t>
            </a:r>
            <a:r>
              <a:rPr lang="de-DE" dirty="0" smtClean="0">
                <a:solidFill>
                  <a:schemeClr val="tx1"/>
                </a:solidFill>
              </a:rPr>
              <a:t> beschrieben.</a:t>
            </a:r>
          </a:p>
        </p:txBody>
      </p:sp>
      <p:sp>
        <p:nvSpPr>
          <p:cNvPr id="7" name="Rechteck 6"/>
          <p:cNvSpPr/>
          <p:nvPr/>
        </p:nvSpPr>
        <p:spPr>
          <a:xfrm>
            <a:off x="467544" y="2924944"/>
            <a:ext cx="4896544" cy="79208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Abszesse: </a:t>
            </a:r>
          </a:p>
          <a:p>
            <a:r>
              <a:rPr lang="de-DE" dirty="0" err="1" smtClean="0">
                <a:solidFill>
                  <a:schemeClr val="tx1"/>
                </a:solidFill>
              </a:rPr>
              <a:t>intra</a:t>
            </a:r>
            <a:r>
              <a:rPr lang="de-DE" dirty="0" smtClean="0">
                <a:solidFill>
                  <a:schemeClr val="tx1"/>
                </a:solidFill>
              </a:rPr>
              <a:t>- und retroperitoneale Abszesse treten auf.</a:t>
            </a:r>
          </a:p>
        </p:txBody>
      </p:sp>
      <p:sp>
        <p:nvSpPr>
          <p:cNvPr id="8" name="Rechteck 7"/>
          <p:cNvSpPr/>
          <p:nvPr/>
        </p:nvSpPr>
        <p:spPr>
          <a:xfrm>
            <a:off x="467544" y="3789040"/>
            <a:ext cx="2880320" cy="64807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Intestinale Blutungen</a:t>
            </a:r>
          </a:p>
        </p:txBody>
      </p:sp>
      <p:sp>
        <p:nvSpPr>
          <p:cNvPr id="9" name="Rechteck 8"/>
          <p:cNvSpPr/>
          <p:nvPr/>
        </p:nvSpPr>
        <p:spPr>
          <a:xfrm>
            <a:off x="467544" y="4509120"/>
            <a:ext cx="4608512" cy="129614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Karzinome: </a:t>
            </a:r>
          </a:p>
          <a:p>
            <a:r>
              <a:rPr lang="de-DE" dirty="0" smtClean="0">
                <a:solidFill>
                  <a:schemeClr val="tx1"/>
                </a:solidFill>
              </a:rPr>
              <a:t>Vor allem für Dünndarmkarzinome besteht eine erhöhte Disposition</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2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4500"/>
                            </p:stCondLst>
                            <p:childTnLst>
                              <p:par>
                                <p:cTn id="17" presetID="55" presetClass="entr" presetSubtype="0" fill="hold" grpId="0" nodeType="afterEffect">
                                  <p:stCondLst>
                                    <p:cond delay="2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par>
                          <p:cTn id="22" fill="hold">
                            <p:stCondLst>
                              <p:cond delay="7500"/>
                            </p:stCondLst>
                            <p:childTnLst>
                              <p:par>
                                <p:cTn id="23" presetID="55" presetClass="entr" presetSubtype="0" fill="hold" grpId="0" nodeType="afterEffect">
                                  <p:stCondLst>
                                    <p:cond delay="200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0.7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Toxisches Megacolon</a:t>
            </a:r>
            <a:endParaRPr lang="de-DE" dirty="0"/>
          </a:p>
        </p:txBody>
      </p:sp>
      <p:sp>
        <p:nvSpPr>
          <p:cNvPr id="3" name="Inhaltsplatzhalter 2"/>
          <p:cNvSpPr>
            <a:spLocks noGrp="1"/>
          </p:cNvSpPr>
          <p:nvPr>
            <p:ph idx="1"/>
          </p:nvPr>
        </p:nvSpPr>
        <p:spPr/>
        <p:txBody>
          <a:bodyPr>
            <a:normAutofit/>
          </a:bodyPr>
          <a:lstStyle/>
          <a:p>
            <a:endParaRPr lang="de-DE" dirty="0" smtClean="0"/>
          </a:p>
          <a:p>
            <a:endParaRPr lang="de-DE" dirty="0"/>
          </a:p>
        </p:txBody>
      </p:sp>
      <p:pic>
        <p:nvPicPr>
          <p:cNvPr id="4" name="Grafik 3" descr="Toxic-Megacolon.jpg"/>
          <p:cNvPicPr>
            <a:picLocks noChangeAspect="1"/>
          </p:cNvPicPr>
          <p:nvPr/>
        </p:nvPicPr>
        <p:blipFill>
          <a:blip r:embed="rId2" cstate="print"/>
          <a:stretch>
            <a:fillRect/>
          </a:stretch>
        </p:blipFill>
        <p:spPr>
          <a:xfrm>
            <a:off x="179512" y="1268760"/>
            <a:ext cx="4280372" cy="5167710"/>
          </a:xfrm>
          <a:prstGeom prst="rect">
            <a:avLst/>
          </a:prstGeom>
        </p:spPr>
      </p:pic>
      <p:pic>
        <p:nvPicPr>
          <p:cNvPr id="5" name="Grafik 4" descr="megacolon3.jpg"/>
          <p:cNvPicPr>
            <a:picLocks noChangeAspect="1"/>
          </p:cNvPicPr>
          <p:nvPr/>
        </p:nvPicPr>
        <p:blipFill>
          <a:blip r:embed="rId3" cstate="print"/>
          <a:stretch>
            <a:fillRect/>
          </a:stretch>
        </p:blipFill>
        <p:spPr>
          <a:xfrm>
            <a:off x="4644008" y="1268760"/>
            <a:ext cx="4304882" cy="518457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Toxisches Megacolon</a:t>
            </a:r>
            <a:endParaRPr lang="de-DE" dirty="0"/>
          </a:p>
        </p:txBody>
      </p:sp>
      <p:pic>
        <p:nvPicPr>
          <p:cNvPr id="4" name="Inhaltsplatzhalter 3" descr="megacolon.jpg"/>
          <p:cNvPicPr>
            <a:picLocks noGrp="1" noChangeAspect="1"/>
          </p:cNvPicPr>
          <p:nvPr>
            <p:ph idx="1"/>
          </p:nvPr>
        </p:nvPicPr>
        <p:blipFill>
          <a:blip r:embed="rId2" cstate="print"/>
          <a:stretch>
            <a:fillRect/>
          </a:stretch>
        </p:blipFill>
        <p:spPr>
          <a:xfrm>
            <a:off x="1179786" y="1600200"/>
            <a:ext cx="6784428" cy="4525963"/>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Toxisches Megacolon</a:t>
            </a:r>
            <a:endParaRPr lang="de-DE" dirty="0"/>
          </a:p>
        </p:txBody>
      </p:sp>
      <p:pic>
        <p:nvPicPr>
          <p:cNvPr id="4" name="Inhaltsplatzhalter 3" descr="megacolo2.jpg"/>
          <p:cNvPicPr>
            <a:picLocks noGrp="1" noChangeAspect="1"/>
          </p:cNvPicPr>
          <p:nvPr>
            <p:ph idx="1"/>
          </p:nvPr>
        </p:nvPicPr>
        <p:blipFill>
          <a:blip r:embed="rId2" cstate="print"/>
          <a:stretch>
            <a:fillRect/>
          </a:stretch>
        </p:blipFill>
        <p:spPr>
          <a:xfrm>
            <a:off x="1187624" y="1340768"/>
            <a:ext cx="6821206" cy="511256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Therapie</a:t>
            </a:r>
            <a:endParaRPr lang="de-DE" dirty="0">
              <a:solidFill>
                <a:schemeClr val="bg1"/>
              </a:solidFill>
            </a:endParaRPr>
          </a:p>
        </p:txBody>
      </p:sp>
      <p:sp>
        <p:nvSpPr>
          <p:cNvPr id="3" name="Inhaltsplatzhalter 2"/>
          <p:cNvSpPr>
            <a:spLocks noGrp="1"/>
          </p:cNvSpPr>
          <p:nvPr>
            <p:ph idx="1"/>
          </p:nvPr>
        </p:nvSpPr>
        <p:spPr/>
        <p:txBody>
          <a:bodyPr/>
          <a:lstStyle/>
          <a:p>
            <a:endParaRPr lang="de-DE"/>
          </a:p>
        </p:txBody>
      </p:sp>
      <p:sp>
        <p:nvSpPr>
          <p:cNvPr id="5" name="Rechteck 4"/>
          <p:cNvSpPr/>
          <p:nvPr/>
        </p:nvSpPr>
        <p:spPr>
          <a:xfrm>
            <a:off x="1259632" y="1628800"/>
            <a:ext cx="6624736" cy="208823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Ziel der Therapie ist in erster Linie die Linderung der Symptome und die Verringerung der Anzahl akuter Schübe. Dabei unterscheidet sich die Behandlung eines akuten Anfalls (Schubtherapie) grundsätzlich von einer Langzeittherapie</a:t>
            </a:r>
            <a:endParaRPr lang="de-DE" sz="2000" dirty="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Therapie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6" name="Rechteck 5"/>
          <p:cNvSpPr/>
          <p:nvPr/>
        </p:nvSpPr>
        <p:spPr>
          <a:xfrm>
            <a:off x="1403648" y="1628800"/>
            <a:ext cx="6840760" cy="158417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In der </a:t>
            </a:r>
            <a:r>
              <a:rPr lang="de-DE" b="1" dirty="0" smtClean="0">
                <a:solidFill>
                  <a:schemeClr val="tx1"/>
                </a:solidFill>
              </a:rPr>
              <a:t>Schubtherapie</a:t>
            </a:r>
            <a:r>
              <a:rPr lang="de-DE" dirty="0" smtClean="0">
                <a:solidFill>
                  <a:schemeClr val="tx1"/>
                </a:solidFill>
              </a:rPr>
              <a:t> unterscheidet man zwischen leicht- bis </a:t>
            </a:r>
            <a:r>
              <a:rPr lang="de-DE" dirty="0" err="1" smtClean="0">
                <a:solidFill>
                  <a:schemeClr val="tx1"/>
                </a:solidFill>
              </a:rPr>
              <a:t>mittelgradigen</a:t>
            </a:r>
            <a:r>
              <a:rPr lang="de-DE" dirty="0" smtClean="0">
                <a:solidFill>
                  <a:schemeClr val="tx1"/>
                </a:solidFill>
              </a:rPr>
              <a:t> Schüben und </a:t>
            </a:r>
            <a:r>
              <a:rPr lang="de-DE" dirty="0" err="1" smtClean="0">
                <a:solidFill>
                  <a:schemeClr val="tx1"/>
                </a:solidFill>
              </a:rPr>
              <a:t>mittelgradigen</a:t>
            </a:r>
            <a:r>
              <a:rPr lang="de-DE" dirty="0" smtClean="0">
                <a:solidFill>
                  <a:schemeClr val="tx1"/>
                </a:solidFill>
              </a:rPr>
              <a:t> bis schweren Schüben. Außerdem spielt die Lokalisation der Erkrankung für die Therapieentscheidung eine wichtige Rolle. </a:t>
            </a:r>
            <a:endParaRPr lang="de-DE"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Therapie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6" name="Rechteck 5"/>
          <p:cNvSpPr/>
          <p:nvPr/>
        </p:nvSpPr>
        <p:spPr>
          <a:xfrm>
            <a:off x="467544" y="1628800"/>
            <a:ext cx="8208912" cy="122413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Eine Diät, eventuell mit parenteraler Ernährung oder voll resorbierbarer, ballaststoffarmer Flüssignahrung, kann Symptome während eines schweren Schubs lindern</a:t>
            </a:r>
          </a:p>
        </p:txBody>
      </p:sp>
      <p:sp>
        <p:nvSpPr>
          <p:cNvPr id="7" name="Rechteck 6"/>
          <p:cNvSpPr/>
          <p:nvPr/>
        </p:nvSpPr>
        <p:spPr>
          <a:xfrm>
            <a:off x="467544" y="3212976"/>
            <a:ext cx="8136904" cy="21602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chemeClr val="tx1"/>
                </a:solidFill>
              </a:rPr>
              <a:t>Glukokortikoide</a:t>
            </a:r>
            <a:r>
              <a:rPr lang="de-DE" sz="2000" dirty="0" smtClean="0">
                <a:solidFill>
                  <a:schemeClr val="tx1"/>
                </a:solidFill>
              </a:rPr>
              <a:t> sind die wichtigsten Medikamente bei der Behandlung des Morbus </a:t>
            </a:r>
            <a:r>
              <a:rPr lang="de-DE" sz="2000" dirty="0" err="1" smtClean="0">
                <a:solidFill>
                  <a:schemeClr val="tx1"/>
                </a:solidFill>
              </a:rPr>
              <a:t>Crohn</a:t>
            </a:r>
            <a:r>
              <a:rPr lang="de-DE" sz="2000" dirty="0" smtClean="0">
                <a:solidFill>
                  <a:schemeClr val="tx1"/>
                </a:solidFill>
              </a:rPr>
              <a:t>. Sie führen selbst in schwersten Fällen noch bei der Hälfte aller Patienten zu einer Remission. Bei einem leichten bis </a:t>
            </a:r>
            <a:r>
              <a:rPr lang="de-DE" sz="2000" dirty="0" err="1" smtClean="0">
                <a:solidFill>
                  <a:schemeClr val="tx1"/>
                </a:solidFill>
              </a:rPr>
              <a:t>mittelgradigen</a:t>
            </a:r>
            <a:r>
              <a:rPr lang="de-DE" sz="2000" dirty="0" smtClean="0">
                <a:solidFill>
                  <a:schemeClr val="tx1"/>
                </a:solidFill>
              </a:rPr>
              <a:t> Schub verbessern sich die Beschwerden bei rund 90 Prozent aller Patienten. Bei einem Befall des Mastdarms kann auch Cortison als Klysma eingesetzt werden (weniger Nebenwirkungen). </a:t>
            </a:r>
            <a:r>
              <a:rPr lang="de-DE" dirty="0" smtClean="0"/>
              <a:t>.</a:t>
            </a:r>
          </a:p>
          <a:p>
            <a:pPr algn="ctr"/>
            <a:endParaRPr lang="de-DE"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2.jpg"/>
          <p:cNvPicPr>
            <a:picLocks noChangeAspect="1"/>
          </p:cNvPicPr>
          <p:nvPr/>
        </p:nvPicPr>
        <p:blipFill>
          <a:blip r:embed="rId2" cstate="print">
            <a:lum bright="-6000" contrast="8000"/>
          </a:blip>
          <a:stretch>
            <a:fillRect/>
          </a:stretch>
        </p:blipFill>
        <p:spPr>
          <a:xfrm>
            <a:off x="0" y="-963488"/>
            <a:ext cx="10332640" cy="9289032"/>
          </a:xfrm>
          <a:prstGeom prst="rect">
            <a:avLst/>
          </a:prstGeom>
        </p:spPr>
      </p:pic>
      <p:sp>
        <p:nvSpPr>
          <p:cNvPr id="4" name="Titel 3"/>
          <p:cNvSpPr>
            <a:spLocks noGrp="1"/>
          </p:cNvSpPr>
          <p:nvPr>
            <p:ph type="ctrTitle"/>
          </p:nvPr>
        </p:nvSpPr>
        <p:spPr/>
        <p:txBody>
          <a:bodyPr/>
          <a:lstStyle/>
          <a:p>
            <a:r>
              <a:rPr lang="de-DE" dirty="0" err="1" smtClean="0"/>
              <a:t>Achalasie</a:t>
            </a:r>
            <a:endParaRPr lang="de-DE" dirty="0"/>
          </a:p>
        </p:txBody>
      </p:sp>
      <p:sp>
        <p:nvSpPr>
          <p:cNvPr id="5" name="Untertitel 4"/>
          <p:cNvSpPr>
            <a:spLocks noGrp="1"/>
          </p:cNvSpPr>
          <p:nvPr>
            <p:ph type="subTitle" idx="1"/>
          </p:nvPr>
        </p:nvSpPr>
        <p:spPr/>
        <p:txBody>
          <a:bodyPr/>
          <a:lstStyle/>
          <a:p>
            <a:r>
              <a:rPr lang="de-DE" dirty="0" smtClean="0">
                <a:solidFill>
                  <a:schemeClr val="tx1">
                    <a:lumMod val="75000"/>
                    <a:lumOff val="25000"/>
                  </a:schemeClr>
                </a:solidFill>
              </a:rPr>
              <a:t>Erkrankungen des Ösophagus</a:t>
            </a:r>
            <a:endParaRPr lang="de-DE" dirty="0">
              <a:solidFill>
                <a:schemeClr val="tx1">
                  <a:lumMod val="75000"/>
                  <a:lumOff val="25000"/>
                </a:schemeClr>
              </a:solidFill>
            </a:endParaRPr>
          </a:p>
        </p:txBody>
      </p:sp>
    </p:spTree>
  </p:cSld>
  <p:clrMapOvr>
    <a:masterClrMapping/>
  </p:clrMapOvr>
  <p:transition>
    <p:dissolv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Therapie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467544" y="1628800"/>
            <a:ext cx="6264696" cy="10801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Metronidazol und Ciprofloxacin können vor allem zur Behandlung von Fisteln eingesetzt werden</a:t>
            </a:r>
            <a:endParaRPr lang="de-DE" dirty="0"/>
          </a:p>
        </p:txBody>
      </p:sp>
      <p:sp>
        <p:nvSpPr>
          <p:cNvPr id="7" name="Rechteck 6"/>
          <p:cNvSpPr/>
          <p:nvPr/>
        </p:nvSpPr>
        <p:spPr>
          <a:xfrm>
            <a:off x="467544" y="4941168"/>
            <a:ext cx="6336704" cy="151216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Ist der Schub dennoch nicht zu durchbrechen, kommen Zytostatika wie Azathioprin und Methotrexat zum Einsatz. Ziel der akuten Therapie ist die Remission</a:t>
            </a:r>
            <a:endParaRPr lang="de-DE" sz="2000" dirty="0">
              <a:solidFill>
                <a:schemeClr val="tx1"/>
              </a:solidFill>
            </a:endParaRPr>
          </a:p>
        </p:txBody>
      </p:sp>
      <p:sp>
        <p:nvSpPr>
          <p:cNvPr id="8" name="Rechteck 7"/>
          <p:cNvSpPr/>
          <p:nvPr/>
        </p:nvSpPr>
        <p:spPr>
          <a:xfrm>
            <a:off x="467544" y="2924944"/>
            <a:ext cx="6264696" cy="194421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Eine chirurgische Therapie mit Resektion betroffener Darmabschnitte führt zu keiner definitiven Heilung, ist aber bei schwereren Fällen unter Umständen unerlässlich, um schwere Komplikationen wie Stenosen, Fisteln, Abszesse oder Perforationen zu vermeiden oder zu behandeln</a:t>
            </a:r>
            <a:endParaRPr lang="de-DE"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3000"/>
                            </p:stCondLst>
                            <p:childTnLst>
                              <p:par>
                                <p:cTn id="17" presetID="55"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Remissionserhaltung</a:t>
            </a:r>
            <a:endParaRPr lang="de-DE" dirty="0">
              <a:solidFill>
                <a:schemeClr val="bg1"/>
              </a:solidFill>
            </a:endParaRPr>
          </a:p>
        </p:txBody>
      </p:sp>
      <p:pic>
        <p:nvPicPr>
          <p:cNvPr id="7" name="Inhaltsplatzhalter 6" descr="salofalk-500-filmtabl-500-mg-100-stk-800x800.jpg"/>
          <p:cNvPicPr>
            <a:picLocks noGrp="1" noChangeAspect="1"/>
          </p:cNvPicPr>
          <p:nvPr>
            <p:ph idx="1"/>
          </p:nvPr>
        </p:nvPicPr>
        <p:blipFill>
          <a:blip r:embed="rId3" cstate="print"/>
          <a:stretch>
            <a:fillRect/>
          </a:stretch>
        </p:blipFill>
        <p:spPr>
          <a:xfrm>
            <a:off x="4655042" y="2780928"/>
            <a:ext cx="4277252" cy="3384376"/>
          </a:xfrm>
        </p:spPr>
      </p:pic>
      <p:sp>
        <p:nvSpPr>
          <p:cNvPr id="6" name="Rechteck 5"/>
          <p:cNvSpPr/>
          <p:nvPr/>
        </p:nvSpPr>
        <p:spPr>
          <a:xfrm>
            <a:off x="179512" y="1484784"/>
            <a:ext cx="8676456" cy="64807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In der Langzeittherapie gilt es, eine bereits erreichte Remission oder Besserung zu erhalten</a:t>
            </a:r>
            <a:r>
              <a:rPr lang="de-DE" dirty="0" smtClean="0">
                <a:solidFill>
                  <a:schemeClr val="tx1"/>
                </a:solidFill>
              </a:rPr>
              <a:t>. </a:t>
            </a:r>
          </a:p>
        </p:txBody>
      </p:sp>
      <p:sp>
        <p:nvSpPr>
          <p:cNvPr id="8" name="Rechteck 7"/>
          <p:cNvSpPr/>
          <p:nvPr/>
        </p:nvSpPr>
        <p:spPr>
          <a:xfrm>
            <a:off x="179512" y="2780928"/>
            <a:ext cx="4248472" cy="208823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Erstrebenswert ist eine Langzeittherapie mit dem antiphlogistisch wirkenden Mesalazin (5-ASA), welche jedoch nicht immer zur </a:t>
            </a:r>
            <a:r>
              <a:rPr lang="de-DE" sz="2000" dirty="0" err="1" smtClean="0">
                <a:solidFill>
                  <a:schemeClr val="tx1"/>
                </a:solidFill>
              </a:rPr>
              <a:t>Rezidivfreiheit</a:t>
            </a:r>
            <a:r>
              <a:rPr lang="de-DE" sz="2000" dirty="0" smtClean="0">
                <a:solidFill>
                  <a:schemeClr val="tx1"/>
                </a:solidFill>
              </a:rPr>
              <a:t> führt</a:t>
            </a:r>
            <a:r>
              <a:rPr lang="de-DE" dirty="0" smtClean="0">
                <a:solidFill>
                  <a:schemeClr val="tx1"/>
                </a:solidFill>
              </a:rPr>
              <a:t>.</a:t>
            </a:r>
            <a:r>
              <a:rPr lang="de-DE" dirty="0" smtClean="0"/>
              <a:t>.</a:t>
            </a:r>
            <a:endParaRPr lang="de-DE" dirty="0" smtClean="0">
              <a:solidFill>
                <a:schemeClr val="tx1"/>
              </a:solidFill>
            </a:endParaRPr>
          </a:p>
          <a:p>
            <a:pPr algn="ctr"/>
            <a:endParaRPr lang="de-DE" dirty="0">
              <a:solidFill>
                <a:schemeClr val="tx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par>
                                <p:cTn id="16" presetID="55"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Remissionserhaltung</a:t>
            </a:r>
            <a:endParaRPr lang="de-DE" dirty="0">
              <a:solidFill>
                <a:schemeClr val="bg1"/>
              </a:solidFill>
            </a:endParaRPr>
          </a:p>
        </p:txBody>
      </p:sp>
      <p:sp>
        <p:nvSpPr>
          <p:cNvPr id="3" name="Inhaltsplatzhalter 2"/>
          <p:cNvSpPr>
            <a:spLocks noGrp="1"/>
          </p:cNvSpPr>
          <p:nvPr>
            <p:ph idx="1"/>
          </p:nvPr>
        </p:nvSpPr>
        <p:spPr>
          <a:xfrm>
            <a:off x="323528" y="1772816"/>
            <a:ext cx="7283152" cy="3561259"/>
          </a:xfrm>
        </p:spPr>
        <p:txBody>
          <a:bodyPr/>
          <a:lstStyle/>
          <a:p>
            <a:pPr lvl="2"/>
            <a:endParaRPr lang="de-DE" dirty="0"/>
          </a:p>
        </p:txBody>
      </p:sp>
      <p:sp>
        <p:nvSpPr>
          <p:cNvPr id="5" name="Rechteck 4"/>
          <p:cNvSpPr/>
          <p:nvPr/>
        </p:nvSpPr>
        <p:spPr>
          <a:xfrm>
            <a:off x="395536" y="1628800"/>
            <a:ext cx="7056784" cy="165618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Immunsuppressiva:</a:t>
            </a:r>
          </a:p>
          <a:p>
            <a:r>
              <a:rPr lang="de-DE" sz="2000" dirty="0" smtClean="0">
                <a:solidFill>
                  <a:schemeClr val="tx1"/>
                </a:solidFill>
              </a:rPr>
              <a:t>Zur Immunsuppression werden Glukokortikoide (z.B. Prednison) in möglichst niedriger Erhaltungsdosis verwendet. Alternativen sind Immunsuppressiva wie Azathioprin oder Methotrexat. </a:t>
            </a:r>
            <a:endParaRPr lang="de-DE" sz="2000" dirty="0">
              <a:solidFill>
                <a:schemeClr val="tx1"/>
              </a:solidFill>
            </a:endParaRPr>
          </a:p>
        </p:txBody>
      </p:sp>
      <p:sp>
        <p:nvSpPr>
          <p:cNvPr id="6" name="Rechteck 5"/>
          <p:cNvSpPr/>
          <p:nvPr/>
        </p:nvSpPr>
        <p:spPr>
          <a:xfrm>
            <a:off x="395536" y="3573016"/>
            <a:ext cx="8064896" cy="21602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TNF-α-Blockern:</a:t>
            </a:r>
          </a:p>
          <a:p>
            <a:r>
              <a:rPr lang="de-DE" sz="2000" dirty="0" smtClean="0">
                <a:solidFill>
                  <a:schemeClr val="tx1"/>
                </a:solidFill>
              </a:rPr>
              <a:t>Vor allem bei jüngeren, steroidsensiblen </a:t>
            </a:r>
            <a:r>
              <a:rPr lang="de-DE" sz="2000" dirty="0" err="1" smtClean="0">
                <a:solidFill>
                  <a:schemeClr val="tx1"/>
                </a:solidFill>
              </a:rPr>
              <a:t>Crohn</a:t>
            </a:r>
            <a:r>
              <a:rPr lang="de-DE" sz="2000" dirty="0" smtClean="0">
                <a:solidFill>
                  <a:schemeClr val="tx1"/>
                </a:solidFill>
              </a:rPr>
              <a:t>-Patienten kommt eine Therapie mit TNF-α-Blockern in Betracht. Dabei handelt es sich um monoklonale Antikörper wie Infliximab, Adalimumab, Certolizumab oder Natalizumab. Ein Nachteil der Therapie mit TNF-α-Blockern ist, dass durch ihre Anwendung eine ruhende Tuberkulose reaktiviert werden</a:t>
            </a:r>
            <a:r>
              <a:rPr lang="de-DE" dirty="0" smtClean="0">
                <a:solidFill>
                  <a:schemeClr val="tx1"/>
                </a:solidFill>
              </a:rPr>
              <a: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Remissionserhaltung</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403648" y="2420888"/>
            <a:ext cx="6408712" cy="208823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Begleitend zur medikamentösen Therapie sollte die Ernährung angepasst werden. Mögliche Defizite sollten mit entsprechenden </a:t>
            </a:r>
            <a:r>
              <a:rPr lang="de-DE" sz="2000" dirty="0" err="1" smtClean="0">
                <a:solidFill>
                  <a:schemeClr val="tx1"/>
                </a:solidFill>
              </a:rPr>
              <a:t>Vitaminpräperaten</a:t>
            </a:r>
            <a:r>
              <a:rPr lang="de-DE" sz="2000" dirty="0" smtClean="0">
                <a:solidFill>
                  <a:schemeClr val="tx1"/>
                </a:solidFill>
              </a:rPr>
              <a:t> oder ähnlichem ausgeglichen werden.</a:t>
            </a:r>
            <a:endParaRPr lang="de-DE"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Prognose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467544" y="1772816"/>
            <a:ext cx="8208912" cy="280831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Beim Morbus </a:t>
            </a:r>
            <a:r>
              <a:rPr lang="de-DE" sz="2000" dirty="0" err="1" smtClean="0">
                <a:solidFill>
                  <a:schemeClr val="tx1"/>
                </a:solidFill>
              </a:rPr>
              <a:t>Crohn</a:t>
            </a:r>
            <a:r>
              <a:rPr lang="de-DE" sz="2000" dirty="0" smtClean="0">
                <a:solidFill>
                  <a:schemeClr val="tx1"/>
                </a:solidFill>
              </a:rPr>
              <a:t> handelt es sich um eine chronische Erkrankung mit hoher </a:t>
            </a:r>
            <a:r>
              <a:rPr lang="de-DE" sz="2000" dirty="0" err="1" smtClean="0">
                <a:solidFill>
                  <a:schemeClr val="tx1"/>
                </a:solidFill>
              </a:rPr>
              <a:t>Rezidivrate</a:t>
            </a:r>
            <a:r>
              <a:rPr lang="de-DE" sz="2000" dirty="0" smtClean="0">
                <a:solidFill>
                  <a:schemeClr val="tx1"/>
                </a:solidFill>
              </a:rPr>
              <a:t>. Komplikationen machen in etwa 90 % aller Fälle eine operative Therapie erforderlich, die aber zu keiner definitiven Heilung führt, sondern nur die Komplikationen behebt. Unter adäquater Therapie ist die Lebenserwartung der Betroffenen kaum eingeschränkt</a:t>
            </a:r>
            <a:endParaRPr lang="de-DE" sz="2000" dirty="0">
              <a:solidFill>
                <a:schemeClr val="tx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lia_44188373_XS-300x300.jpg"/>
          <p:cNvPicPr>
            <a:picLocks noChangeAspect="1"/>
          </p:cNvPicPr>
          <p:nvPr/>
        </p:nvPicPr>
        <p:blipFill>
          <a:blip r:embed="rId2" cstate="print"/>
          <a:stretch>
            <a:fillRect/>
          </a:stretch>
        </p:blipFill>
        <p:spPr>
          <a:xfrm>
            <a:off x="-396552" y="-1539552"/>
            <a:ext cx="10009112" cy="10009112"/>
          </a:xfrm>
          <a:prstGeom prst="rect">
            <a:avLst/>
          </a:prstGeom>
        </p:spPr>
      </p:pic>
      <p:sp>
        <p:nvSpPr>
          <p:cNvPr id="2" name="Titel 1"/>
          <p:cNvSpPr>
            <a:spLocks noGrp="1"/>
          </p:cNvSpPr>
          <p:nvPr>
            <p:ph type="title"/>
          </p:nvPr>
        </p:nvSpPr>
        <p:spPr/>
        <p:txBody>
          <a:bodyPr/>
          <a:lstStyle/>
          <a:p>
            <a:r>
              <a:rPr lang="de-DE" dirty="0" smtClean="0">
                <a:solidFill>
                  <a:schemeClr val="bg1"/>
                </a:solidFill>
              </a:rPr>
              <a:t>Noch Fragen???</a:t>
            </a:r>
            <a:endParaRPr lang="de-DE" dirty="0">
              <a:solidFill>
                <a:schemeClr val="bg1"/>
              </a:solidFill>
            </a:endParaRPr>
          </a:p>
        </p:txBody>
      </p:sp>
      <p:pic>
        <p:nvPicPr>
          <p:cNvPr id="5" name="Inhaltsplatzhalter 4" descr="thCA58K8LA.jpg"/>
          <p:cNvPicPr>
            <a:picLocks noGrp="1" noChangeAspect="1"/>
          </p:cNvPicPr>
          <p:nvPr>
            <p:ph idx="1"/>
          </p:nvPr>
        </p:nvPicPr>
        <p:blipFill>
          <a:blip r:embed="rId3" cstate="print"/>
          <a:stretch>
            <a:fillRect/>
          </a:stretch>
        </p:blipFill>
        <p:spPr>
          <a:xfrm>
            <a:off x="1259632" y="1988840"/>
            <a:ext cx="6742945" cy="3888432"/>
          </a:xfr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normAutofit/>
          </a:bodyPr>
          <a:lstStyle/>
          <a:p>
            <a:r>
              <a:rPr lang="de-DE" dirty="0" smtClean="0"/>
              <a:t>Colitis Ulcerosa</a:t>
            </a:r>
            <a:endParaRPr lang="de-DE" dirty="0"/>
          </a:p>
        </p:txBody>
      </p:sp>
      <p:pic>
        <p:nvPicPr>
          <p:cNvPr id="4" name="Inhaltsplatzhalter 3" descr="768-colitisulcerosa-colitis-ulcerosa-Fotolia-9729107-c-Sebastian-Kaulitzki.jpg"/>
          <p:cNvPicPr>
            <a:picLocks noGrp="1" noChangeAspect="1"/>
          </p:cNvPicPr>
          <p:nvPr>
            <p:ph idx="4294967295"/>
          </p:nvPr>
        </p:nvPicPr>
        <p:blipFill>
          <a:blip r:embed="rId2" cstate="print"/>
          <a:stretch>
            <a:fillRect/>
          </a:stretch>
        </p:blipFill>
        <p:spPr>
          <a:xfrm>
            <a:off x="1115616" y="1484784"/>
            <a:ext cx="6994525" cy="4662487"/>
          </a:xfrm>
        </p:spPr>
      </p:pic>
    </p:spTree>
  </p:cSld>
  <p:clrMapOvr>
    <a:masterClrMapping/>
  </p:clrMapOvr>
  <p:transition spd="slow">
    <p:circl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403648" y="1628800"/>
            <a:ext cx="6336704" cy="21602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Die Colitis ulcerosa ist eine schubweise verlaufende chronisch-entzündliche Darmerkrankung, die sich im Colon kontinuierlich von anal nach oral ausbreitet und dabei zu Ulzerationen der oberen Schleimhautschichten führt</a:t>
            </a:r>
            <a:endParaRPr lang="de-DE" sz="2000" dirty="0">
              <a:solidFill>
                <a:schemeClr val="tx1"/>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pidemiologie-620.jpg"/>
          <p:cNvPicPr>
            <a:picLocks noChangeAspect="1"/>
          </p:cNvPicPr>
          <p:nvPr/>
        </p:nvPicPr>
        <p:blipFill>
          <a:blip r:embed="rId2" cstate="print"/>
          <a:stretch>
            <a:fillRect/>
          </a:stretch>
        </p:blipFill>
        <p:spPr>
          <a:xfrm>
            <a:off x="-693025" y="0"/>
            <a:ext cx="9837025" cy="6858000"/>
          </a:xfrm>
          <a:prstGeom prst="rect">
            <a:avLst/>
          </a:prstGeom>
        </p:spPr>
      </p:pic>
      <p:sp>
        <p:nvSpPr>
          <p:cNvPr id="2" name="Titel 1"/>
          <p:cNvSpPr>
            <a:spLocks noGrp="1"/>
          </p:cNvSpPr>
          <p:nvPr>
            <p:ph type="title"/>
          </p:nvPr>
        </p:nvSpPr>
        <p:spPr/>
        <p:txBody>
          <a:bodyPr/>
          <a:lstStyle/>
          <a:p>
            <a:r>
              <a:rPr lang="de-DE" dirty="0" smtClean="0"/>
              <a:t>Epidemiologie</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1187624" y="1628800"/>
            <a:ext cx="6696744" cy="21602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Die Inzidenz der Colitis ulcerosa beträgt in Deutschland etwa 4-10/100.000/Jahr. Die Prävalenz beträgt 40-80/100.000 Einwohner. Der Altersgipfel für die Erkrankung an Colitis ulcerosa liegt zwischen dem 2. und 4. Lebensjahrzehnt</a:t>
            </a:r>
          </a:p>
          <a:p>
            <a:pPr algn="ctr"/>
            <a:endParaRPr lang="de-DE" dirty="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Ätiologie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Flussdiagramm: Prozess 4"/>
          <p:cNvSpPr/>
          <p:nvPr/>
        </p:nvSpPr>
        <p:spPr>
          <a:xfrm>
            <a:off x="1691680" y="1772816"/>
            <a:ext cx="5904656" cy="2736304"/>
          </a:xfrm>
          <a:prstGeom prst="flowChartProcess">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Die Ätiologie der Colitis ulcerosa ist nicht vollständig aufgeklärt. Diskutiert werden: </a:t>
            </a:r>
          </a:p>
          <a:p>
            <a:endParaRPr lang="de-DE" sz="2000" dirty="0" smtClean="0">
              <a:solidFill>
                <a:schemeClr val="tx1"/>
              </a:solidFill>
            </a:endParaRPr>
          </a:p>
          <a:p>
            <a:pPr lvl="1">
              <a:buFont typeface="Arial" pitchFamily="34" charset="0"/>
              <a:buChar char="•"/>
            </a:pPr>
            <a:r>
              <a:rPr lang="de-DE" sz="2000" dirty="0" smtClean="0">
                <a:solidFill>
                  <a:schemeClr val="tx1"/>
                </a:solidFill>
              </a:rPr>
              <a:t> Autoimmune Pathogenese</a:t>
            </a:r>
          </a:p>
          <a:p>
            <a:pPr lvl="1">
              <a:buFont typeface="Arial" pitchFamily="34" charset="0"/>
              <a:buChar char="•"/>
            </a:pPr>
            <a:r>
              <a:rPr lang="de-DE" sz="2000" dirty="0" smtClean="0">
                <a:solidFill>
                  <a:schemeClr val="tx1"/>
                </a:solidFill>
              </a:rPr>
              <a:t> Genetischer Disposition</a:t>
            </a:r>
          </a:p>
          <a:p>
            <a:pPr lvl="1">
              <a:buFont typeface="Arial" pitchFamily="34" charset="0"/>
              <a:buChar char="•"/>
            </a:pPr>
            <a:r>
              <a:rPr lang="de-DE" sz="2000" dirty="0" smtClean="0">
                <a:solidFill>
                  <a:schemeClr val="tx1"/>
                </a:solidFill>
              </a:rPr>
              <a:t> Die Ernährung</a:t>
            </a:r>
          </a:p>
          <a:p>
            <a:pPr lvl="1">
              <a:buFont typeface="Arial" pitchFamily="34" charset="0"/>
              <a:buChar char="•"/>
            </a:pPr>
            <a:r>
              <a:rPr lang="de-DE" sz="2000" dirty="0" smtClean="0">
                <a:solidFill>
                  <a:schemeClr val="tx1"/>
                </a:solidFill>
              </a:rPr>
              <a:t> Psychosomatische Ursachen und </a:t>
            </a:r>
          </a:p>
          <a:p>
            <a:pPr lvl="1">
              <a:buFont typeface="Arial" pitchFamily="34" charset="0"/>
              <a:buChar char="•"/>
            </a:pPr>
            <a:r>
              <a:rPr lang="de-DE" sz="2000" dirty="0" smtClean="0">
                <a:solidFill>
                  <a:schemeClr val="tx1"/>
                </a:solidFill>
              </a:rPr>
              <a:t> Infektiöse Prozesse</a:t>
            </a:r>
            <a:endParaRPr lang="de-DE" sz="2000" dirty="0">
              <a:solidFill>
                <a:schemeClr val="tx1"/>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peise1.jpg"/>
          <p:cNvPicPr>
            <a:picLocks noChangeAspect="1"/>
          </p:cNvPicPr>
          <p:nvPr/>
        </p:nvPicPr>
        <p:blipFill>
          <a:blip r:embed="rId2" cstate="print"/>
          <a:stretch>
            <a:fillRect/>
          </a:stretch>
        </p:blipFill>
        <p:spPr>
          <a:xfrm>
            <a:off x="-3420888" y="0"/>
            <a:ext cx="16301061" cy="6858000"/>
          </a:xfrm>
          <a:prstGeom prst="rect">
            <a:avLst/>
          </a:prstGeom>
        </p:spPr>
      </p:pic>
      <p:sp>
        <p:nvSpPr>
          <p:cNvPr id="2" name="Titel 1"/>
          <p:cNvSpPr>
            <a:spLocks noGrp="1"/>
          </p:cNvSpPr>
          <p:nvPr>
            <p:ph type="ctrTitle"/>
          </p:nvPr>
        </p:nvSpPr>
        <p:spPr/>
        <p:txBody>
          <a:bodyPr>
            <a:noAutofit/>
          </a:bodyPr>
          <a:lstStyle/>
          <a:p>
            <a:r>
              <a:rPr lang="de-DE" sz="8000" b="1" dirty="0" smtClean="0">
                <a:solidFill>
                  <a:schemeClr val="tx1">
                    <a:lumMod val="95000"/>
                    <a:lumOff val="5000"/>
                  </a:schemeClr>
                </a:solidFill>
              </a:rPr>
              <a:t>Krankheiten der Speiseröhre</a:t>
            </a:r>
            <a:endParaRPr lang="de-DE" sz="8000" b="1" dirty="0">
              <a:solidFill>
                <a:schemeClr val="tx1">
                  <a:lumMod val="95000"/>
                  <a:lumOff val="5000"/>
                </a:schemeClr>
              </a:solidFill>
            </a:endParaRPr>
          </a:p>
        </p:txBody>
      </p:sp>
      <p:sp>
        <p:nvSpPr>
          <p:cNvPr id="3" name="Untertitel 2"/>
          <p:cNvSpPr>
            <a:spLocks noGrp="1"/>
          </p:cNvSpPr>
          <p:nvPr>
            <p:ph type="subTitle" idx="1"/>
          </p:nvPr>
        </p:nvSpPr>
        <p:spPr/>
        <p:txBody>
          <a:bodyPr/>
          <a:lstStyle/>
          <a:p>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peise10.jpg"/>
          <p:cNvPicPr>
            <a:picLocks noChangeAspect="1"/>
          </p:cNvPicPr>
          <p:nvPr/>
        </p:nvPicPr>
        <p:blipFill>
          <a:blip r:embed="rId2" cstate="print">
            <a:lum bright="54000" contrast="51000"/>
          </a:blip>
          <a:stretch>
            <a:fillRect/>
          </a:stretch>
        </p:blipFill>
        <p:spPr>
          <a:xfrm>
            <a:off x="-565079" y="0"/>
            <a:ext cx="10274158" cy="6858000"/>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827584" y="2060848"/>
            <a:ext cx="7344816" cy="32403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bg1"/>
                </a:solidFill>
              </a:rPr>
              <a:t>Der Begriff </a:t>
            </a:r>
            <a:r>
              <a:rPr lang="de-DE" sz="2000" b="1" dirty="0" err="1" smtClean="0">
                <a:solidFill>
                  <a:schemeClr val="bg1"/>
                </a:solidFill>
              </a:rPr>
              <a:t>Achalasie</a:t>
            </a:r>
            <a:r>
              <a:rPr lang="de-DE" sz="2000" b="1" dirty="0" smtClean="0">
                <a:solidFill>
                  <a:schemeClr val="bg1"/>
                </a:solidFill>
              </a:rPr>
              <a:t> bezeichnet eine Funktionsstörung der Speiseröhre, die wie folgt gekennzeichnet ist:</a:t>
            </a:r>
          </a:p>
          <a:p>
            <a:pPr algn="ctr"/>
            <a:endParaRPr lang="de-DE" sz="2000" b="1" dirty="0" smtClean="0">
              <a:solidFill>
                <a:schemeClr val="bg1"/>
              </a:solidFill>
            </a:endParaRPr>
          </a:p>
          <a:p>
            <a:pPr algn="ctr"/>
            <a:r>
              <a:rPr lang="de-DE" sz="2000" b="1" dirty="0" smtClean="0">
                <a:solidFill>
                  <a:schemeClr val="bg1"/>
                </a:solidFill>
              </a:rPr>
              <a:t>Der untere Schließmuskel (Sphinkter) der Speiseröhre (Ösophagus) befindet sich in einem erhöhten Spannungszustand, sodass er beim Schlucken – anders als bei gesunden Menschen – nicht erschlafft.</a:t>
            </a:r>
          </a:p>
          <a:p>
            <a:pPr algn="ctr"/>
            <a:endParaRPr lang="de-DE" sz="2000" b="1" dirty="0" smtClean="0">
              <a:solidFill>
                <a:schemeClr val="bg1"/>
              </a:solidFill>
            </a:endParaRPr>
          </a:p>
          <a:p>
            <a:pPr algn="ctr"/>
            <a:r>
              <a:rPr lang="de-DE" sz="2000" b="1" dirty="0" smtClean="0">
                <a:solidFill>
                  <a:schemeClr val="bg1"/>
                </a:solidFill>
              </a:rPr>
              <a:t>Oft ist gleichzeitig die Peristaltik  der mittleren und unteren Speiseröhre, die den Speisebrei weiterbefördert, vermindert</a:t>
            </a:r>
            <a:r>
              <a:rPr lang="de-DE" dirty="0" smtClean="0">
                <a:solidFill>
                  <a:schemeClr val="bg1"/>
                </a:solidFill>
              </a:rPr>
              <a:t>.</a:t>
            </a:r>
            <a:endParaRPr lang="de-DE"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Pathogenese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Flussdiagramm: Prozess 4"/>
          <p:cNvSpPr/>
          <p:nvPr/>
        </p:nvSpPr>
        <p:spPr>
          <a:xfrm>
            <a:off x="467544" y="1628800"/>
            <a:ext cx="8208912" cy="1296144"/>
          </a:xfrm>
          <a:prstGeom prst="flowChartProcess">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Pathologische Untersuchungen erlauben eine grobe Bestimmung der </a:t>
            </a:r>
            <a:r>
              <a:rPr lang="de-DE" sz="2000" dirty="0" err="1" smtClean="0">
                <a:solidFill>
                  <a:schemeClr val="tx1"/>
                </a:solidFill>
              </a:rPr>
              <a:t>pathogenetischen</a:t>
            </a:r>
            <a:r>
              <a:rPr lang="de-DE" sz="2000" dirty="0" smtClean="0">
                <a:solidFill>
                  <a:schemeClr val="tx1"/>
                </a:solidFill>
              </a:rPr>
              <a:t> Abläufe im Rahmen der Colitis ulcerosa. Diese läuft in drei Schritten ab:</a:t>
            </a:r>
          </a:p>
          <a:p>
            <a:pPr algn="ctr"/>
            <a:endParaRPr lang="de-DE" dirty="0"/>
          </a:p>
        </p:txBody>
      </p:sp>
      <p:sp>
        <p:nvSpPr>
          <p:cNvPr id="6" name="Legende mit Pfeil nach unten 5"/>
          <p:cNvSpPr/>
          <p:nvPr/>
        </p:nvSpPr>
        <p:spPr>
          <a:xfrm>
            <a:off x="827584" y="2996952"/>
            <a:ext cx="7488832" cy="1274440"/>
          </a:xfrm>
          <a:prstGeom prst="downArrowCallo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Aktivierung von T-Lymphozyten (TH2) der Darmwand durch unbekannte Faktoren</a:t>
            </a:r>
          </a:p>
        </p:txBody>
      </p:sp>
      <p:sp>
        <p:nvSpPr>
          <p:cNvPr id="7" name="Legende mit Pfeil nach unten 6"/>
          <p:cNvSpPr/>
          <p:nvPr/>
        </p:nvSpPr>
        <p:spPr>
          <a:xfrm>
            <a:off x="2627784" y="4293096"/>
            <a:ext cx="3960440" cy="1346448"/>
          </a:xfrm>
          <a:prstGeom prst="downArrowCallo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Bildung von Entzündungsmediatoren</a:t>
            </a:r>
          </a:p>
        </p:txBody>
      </p:sp>
      <p:sp>
        <p:nvSpPr>
          <p:cNvPr id="8" name="Rechteck 7"/>
          <p:cNvSpPr/>
          <p:nvPr/>
        </p:nvSpPr>
        <p:spPr>
          <a:xfrm>
            <a:off x="1619672" y="5661248"/>
            <a:ext cx="5904656" cy="64807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lokale Gewebeschädigung mit Ulzerationen</a:t>
            </a:r>
            <a:endParaRPr lang="de-DE"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Pathogenese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2339752" y="2132856"/>
            <a:ext cx="4320480" cy="165618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Die Colitis ulcerosa kann pathologisch in ein frisches und in ein chronisch-fortgeschrittenes Stadium eingeteilt werden</a:t>
            </a:r>
            <a:endParaRPr lang="de-DE"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Pathogenese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259632" y="1628800"/>
            <a:ext cx="6552728" cy="338437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Frisches Stadium</a:t>
            </a:r>
          </a:p>
          <a:p>
            <a:endParaRPr lang="de-DE" sz="2000" dirty="0" smtClean="0">
              <a:solidFill>
                <a:schemeClr val="tx1"/>
              </a:solidFill>
            </a:endParaRPr>
          </a:p>
          <a:p>
            <a:r>
              <a:rPr lang="de-DE" sz="2000" dirty="0" err="1" smtClean="0">
                <a:solidFill>
                  <a:schemeClr val="tx1"/>
                </a:solidFill>
              </a:rPr>
              <a:t>Makroskopie</a:t>
            </a:r>
            <a:r>
              <a:rPr lang="de-DE" sz="2000" dirty="0" smtClean="0">
                <a:solidFill>
                  <a:schemeClr val="tx1"/>
                </a:solidFill>
              </a:rPr>
              <a:t>: </a:t>
            </a:r>
          </a:p>
          <a:p>
            <a:pPr lvl="1"/>
            <a:r>
              <a:rPr lang="de-DE" sz="2000" dirty="0" smtClean="0">
                <a:solidFill>
                  <a:schemeClr val="tx1"/>
                </a:solidFill>
              </a:rPr>
              <a:t>Entzündlich gerötete Schleimhaut, Kontaktblutungen, keine Ulzerationen, keine </a:t>
            </a:r>
            <a:r>
              <a:rPr lang="de-DE" sz="2000" dirty="0" err="1" smtClean="0">
                <a:solidFill>
                  <a:schemeClr val="tx1"/>
                </a:solidFill>
              </a:rPr>
              <a:t>Fibrinbeläge</a:t>
            </a:r>
            <a:endParaRPr lang="de-DE" sz="2000" dirty="0" smtClean="0">
              <a:solidFill>
                <a:schemeClr val="tx1"/>
              </a:solidFill>
            </a:endParaRPr>
          </a:p>
          <a:p>
            <a:pPr lvl="1"/>
            <a:endParaRPr lang="de-DE" sz="2000" dirty="0" smtClean="0">
              <a:solidFill>
                <a:schemeClr val="tx1"/>
              </a:solidFill>
            </a:endParaRPr>
          </a:p>
          <a:p>
            <a:r>
              <a:rPr lang="de-DE" sz="2000" dirty="0" smtClean="0">
                <a:solidFill>
                  <a:schemeClr val="tx1"/>
                </a:solidFill>
              </a:rPr>
              <a:t>Histologie: </a:t>
            </a:r>
          </a:p>
          <a:p>
            <a:pPr lvl="1"/>
            <a:r>
              <a:rPr lang="de-DE" sz="2000" dirty="0" smtClean="0">
                <a:solidFill>
                  <a:schemeClr val="tx1"/>
                </a:solidFill>
              </a:rPr>
              <a:t>Begrenzung auf Mukosa und Submukosa, entzündliche Infiltration, </a:t>
            </a:r>
            <a:r>
              <a:rPr lang="de-DE" sz="2000" dirty="0" err="1" smtClean="0">
                <a:solidFill>
                  <a:schemeClr val="tx1"/>
                </a:solidFill>
              </a:rPr>
              <a:t>Granulozytenanhäufung</a:t>
            </a:r>
            <a:r>
              <a:rPr lang="de-DE" sz="2000" dirty="0" smtClean="0">
                <a:solidFill>
                  <a:schemeClr val="tx1"/>
                </a:solidFill>
              </a:rPr>
              <a:t> in den Krypten (</a:t>
            </a:r>
            <a:r>
              <a:rPr lang="de-DE" sz="2000" dirty="0" err="1" smtClean="0">
                <a:solidFill>
                  <a:schemeClr val="tx1"/>
                </a:solidFill>
              </a:rPr>
              <a:t>Kryptenabzess</a:t>
            </a:r>
            <a:r>
              <a:rPr lang="de-DE" sz="2000" dirty="0" smtClean="0">
                <a:solidFill>
                  <a:schemeClr val="tx1"/>
                </a:solidFill>
              </a:rPr>
              <a:t>), </a:t>
            </a:r>
            <a:r>
              <a:rPr lang="de-DE" sz="2000" dirty="0" err="1" smtClean="0">
                <a:solidFill>
                  <a:schemeClr val="tx1"/>
                </a:solidFill>
              </a:rPr>
              <a:t>Rarifizierung</a:t>
            </a:r>
            <a:r>
              <a:rPr lang="de-DE" sz="2000" dirty="0" smtClean="0">
                <a:solidFill>
                  <a:schemeClr val="tx1"/>
                </a:solidFill>
              </a:rPr>
              <a:t> der Becherzellen.</a:t>
            </a:r>
            <a:endParaRPr lang="de-DE"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cu-akute-proktitis.jpg"/>
          <p:cNvPicPr>
            <a:picLocks noGrp="1" noChangeAspect="1"/>
          </p:cNvPicPr>
          <p:nvPr>
            <p:ph idx="1"/>
          </p:nvPr>
        </p:nvPicPr>
        <p:blipFill>
          <a:blip r:embed="rId3" cstate="print"/>
          <a:stretch>
            <a:fillRect/>
          </a:stretch>
        </p:blipFill>
        <p:spPr>
          <a:xfrm>
            <a:off x="-612576" y="-171400"/>
            <a:ext cx="10054934" cy="7776864"/>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Pathogenese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683568" y="1556792"/>
            <a:ext cx="7668344" cy="39604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Chronisch-fortgeschrittenes Stadium</a:t>
            </a:r>
          </a:p>
          <a:p>
            <a:r>
              <a:rPr lang="de-DE" sz="2000" dirty="0" smtClean="0">
                <a:solidFill>
                  <a:schemeClr val="tx1"/>
                </a:solidFill>
              </a:rPr>
              <a:t> </a:t>
            </a:r>
          </a:p>
          <a:p>
            <a:r>
              <a:rPr lang="de-DE" sz="2000" dirty="0" err="1" smtClean="0">
                <a:solidFill>
                  <a:schemeClr val="tx1"/>
                </a:solidFill>
              </a:rPr>
              <a:t>Makroskopie</a:t>
            </a:r>
            <a:r>
              <a:rPr lang="de-DE" sz="2000" dirty="0" smtClean="0">
                <a:solidFill>
                  <a:schemeClr val="tx1"/>
                </a:solidFill>
              </a:rPr>
              <a:t>: </a:t>
            </a:r>
          </a:p>
          <a:p>
            <a:pPr lvl="1"/>
            <a:r>
              <a:rPr lang="de-DE" sz="2000" dirty="0" smtClean="0">
                <a:solidFill>
                  <a:schemeClr val="tx1"/>
                </a:solidFill>
              </a:rPr>
              <a:t>Ulzerationen, Schleimhautzerstörung, stehengebliebene Schleimhautareale imponieren als Pseudopolypen</a:t>
            </a:r>
          </a:p>
          <a:p>
            <a:pPr lvl="1"/>
            <a:endParaRPr lang="de-DE" sz="2000" dirty="0" smtClean="0">
              <a:solidFill>
                <a:schemeClr val="tx1"/>
              </a:solidFill>
            </a:endParaRPr>
          </a:p>
          <a:p>
            <a:r>
              <a:rPr lang="de-DE" sz="2000" dirty="0" smtClean="0">
                <a:solidFill>
                  <a:schemeClr val="tx1"/>
                </a:solidFill>
              </a:rPr>
              <a:t>Histologie: </a:t>
            </a:r>
          </a:p>
          <a:p>
            <a:pPr lvl="1"/>
            <a:r>
              <a:rPr lang="de-DE" sz="2000" dirty="0" smtClean="0">
                <a:solidFill>
                  <a:schemeClr val="tx1"/>
                </a:solidFill>
              </a:rPr>
              <a:t>Atrophie der Schleimhaut, Lymphozyten- und </a:t>
            </a:r>
            <a:r>
              <a:rPr lang="de-DE" sz="2000" dirty="0" err="1" smtClean="0">
                <a:solidFill>
                  <a:schemeClr val="tx1"/>
                </a:solidFill>
              </a:rPr>
              <a:t>Histiozyteninfiltration</a:t>
            </a:r>
            <a:r>
              <a:rPr lang="de-DE" sz="2000" dirty="0" smtClean="0">
                <a:solidFill>
                  <a:schemeClr val="tx1"/>
                </a:solidFill>
              </a:rPr>
              <a:t>, Krypten- und Becherzellverlust. Später Epitheldysplasien als Vorläufer einer malignen Entartung.</a:t>
            </a:r>
            <a:endParaRPr lang="de-DE"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chr. colitis ulzerosa.jpg"/>
          <p:cNvPicPr>
            <a:picLocks noGrp="1" noChangeAspect="1"/>
          </p:cNvPicPr>
          <p:nvPr>
            <p:ph idx="1"/>
          </p:nvPr>
        </p:nvPicPr>
        <p:blipFill>
          <a:blip r:embed="rId3" cstate="print"/>
          <a:stretch>
            <a:fillRect/>
          </a:stretch>
        </p:blipFill>
        <p:spPr>
          <a:xfrm>
            <a:off x="179512" y="-675456"/>
            <a:ext cx="8461234" cy="7262558"/>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Symptomatik</a:t>
            </a:r>
            <a:endParaRPr lang="de-DE" dirty="0">
              <a:solidFill>
                <a:schemeClr val="bg1"/>
              </a:solidFill>
            </a:endParaRPr>
          </a:p>
        </p:txBody>
      </p:sp>
      <p:sp>
        <p:nvSpPr>
          <p:cNvPr id="3" name="Inhaltsplatzhalter 2"/>
          <p:cNvSpPr>
            <a:spLocks noGrp="1"/>
          </p:cNvSpPr>
          <p:nvPr>
            <p:ph idx="1"/>
          </p:nvPr>
        </p:nvSpPr>
        <p:spPr/>
        <p:txBody>
          <a:bodyPr/>
          <a:lstStyle/>
          <a:p>
            <a:pPr>
              <a:buNone/>
            </a:pPr>
            <a:endParaRPr lang="de-DE" dirty="0"/>
          </a:p>
        </p:txBody>
      </p:sp>
      <p:sp>
        <p:nvSpPr>
          <p:cNvPr id="5" name="Rechteck 4"/>
          <p:cNvSpPr/>
          <p:nvPr/>
        </p:nvSpPr>
        <p:spPr>
          <a:xfrm>
            <a:off x="1187624" y="1772816"/>
            <a:ext cx="6696744" cy="18002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Das Leitsymptom der Colitis ulcerosa sind blutig-schleimige Durchfälle, oft mit </a:t>
            </a:r>
            <a:r>
              <a:rPr lang="de-DE" sz="2000" dirty="0" err="1" smtClean="0">
                <a:solidFill>
                  <a:schemeClr val="tx1"/>
                </a:solidFill>
              </a:rPr>
              <a:t>Tenesmen</a:t>
            </a:r>
            <a:r>
              <a:rPr lang="de-DE" sz="2000" dirty="0" smtClean="0">
                <a:solidFill>
                  <a:schemeClr val="tx1"/>
                </a:solidFill>
              </a:rPr>
              <a:t>. Je nach Schweregrad der Erkrankung sind Fieber und erhöhte </a:t>
            </a:r>
            <a:r>
              <a:rPr lang="de-DE" sz="2000" dirty="0" err="1" smtClean="0">
                <a:solidFill>
                  <a:schemeClr val="tx1"/>
                </a:solidFill>
              </a:rPr>
              <a:t>Enzündungsparameter</a:t>
            </a:r>
            <a:r>
              <a:rPr lang="de-DE" sz="2000" dirty="0" smtClean="0">
                <a:solidFill>
                  <a:schemeClr val="tx1"/>
                </a:solidFill>
              </a:rPr>
              <a:t> festzustellen. Manchmal geht eine Colitis ulcerosa mit </a:t>
            </a:r>
            <a:r>
              <a:rPr lang="de-DE" sz="2000" dirty="0" err="1" smtClean="0">
                <a:solidFill>
                  <a:schemeClr val="tx1"/>
                </a:solidFill>
              </a:rPr>
              <a:t>kolikartigen</a:t>
            </a:r>
            <a:r>
              <a:rPr lang="de-DE" sz="2000" dirty="0" smtClean="0">
                <a:solidFill>
                  <a:schemeClr val="tx1"/>
                </a:solidFill>
              </a:rPr>
              <a:t> Bauchschmerzen einher. </a:t>
            </a:r>
            <a:endParaRPr lang="de-DE" sz="2000" dirty="0">
              <a:solidFill>
                <a:schemeClr val="tx1"/>
              </a:solidFill>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Symptomatik</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259632" y="4365104"/>
            <a:ext cx="6408712" cy="187220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chemeClr val="tx1"/>
                </a:solidFill>
              </a:rPr>
              <a:t>Schwerer Schub</a:t>
            </a:r>
          </a:p>
          <a:p>
            <a:pPr lvl="1">
              <a:buFont typeface="Arial" pitchFamily="34" charset="0"/>
              <a:buChar char="•"/>
            </a:pPr>
            <a:r>
              <a:rPr lang="de-DE" sz="2000" dirty="0" smtClean="0">
                <a:solidFill>
                  <a:schemeClr val="tx1"/>
                </a:solidFill>
              </a:rPr>
              <a:t> über 8 blutig-schleimige Stuhlentleerungen/Tag</a:t>
            </a:r>
          </a:p>
          <a:p>
            <a:pPr lvl="1">
              <a:buFont typeface="Arial" pitchFamily="34" charset="0"/>
              <a:buChar char="•"/>
            </a:pPr>
            <a:r>
              <a:rPr lang="de-DE" sz="2000" dirty="0" smtClean="0">
                <a:solidFill>
                  <a:schemeClr val="tx1"/>
                </a:solidFill>
              </a:rPr>
              <a:t> hohes Fieber (&gt;38°C)</a:t>
            </a:r>
          </a:p>
          <a:p>
            <a:pPr lvl="1">
              <a:buFont typeface="Arial" pitchFamily="34" charset="0"/>
              <a:buChar char="•"/>
            </a:pPr>
            <a:r>
              <a:rPr lang="de-DE" sz="2000" dirty="0" smtClean="0">
                <a:solidFill>
                  <a:schemeClr val="tx1"/>
                </a:solidFill>
              </a:rPr>
              <a:t> Tachykardie</a:t>
            </a:r>
          </a:p>
          <a:p>
            <a:pPr lvl="1">
              <a:buFont typeface="Arial" pitchFamily="34" charset="0"/>
              <a:buChar char="•"/>
            </a:pPr>
            <a:r>
              <a:rPr lang="de-DE" sz="2000" dirty="0" smtClean="0">
                <a:solidFill>
                  <a:schemeClr val="tx1"/>
                </a:solidFill>
              </a:rPr>
              <a:t> Druckschmerzhaftes Abdomen</a:t>
            </a:r>
          </a:p>
          <a:p>
            <a:pPr lvl="1">
              <a:buFont typeface="Arial" pitchFamily="34" charset="0"/>
              <a:buChar char="•"/>
            </a:pPr>
            <a:r>
              <a:rPr lang="de-DE" sz="2000" dirty="0" smtClean="0">
                <a:solidFill>
                  <a:schemeClr val="tx1"/>
                </a:solidFill>
              </a:rPr>
              <a:t> Schlechter AZ</a:t>
            </a:r>
            <a:endParaRPr lang="de-DE" sz="2000" dirty="0">
              <a:solidFill>
                <a:schemeClr val="tx1"/>
              </a:solidFill>
            </a:endParaRPr>
          </a:p>
        </p:txBody>
      </p:sp>
      <p:sp>
        <p:nvSpPr>
          <p:cNvPr id="6" name="Rechteck 5"/>
          <p:cNvSpPr/>
          <p:nvPr/>
        </p:nvSpPr>
        <p:spPr>
          <a:xfrm>
            <a:off x="1259632" y="2924944"/>
            <a:ext cx="6408712" cy="136815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chemeClr val="tx1"/>
                </a:solidFill>
              </a:rPr>
              <a:t>Mittelschwerer Schub</a:t>
            </a:r>
          </a:p>
          <a:p>
            <a:pPr lvl="1">
              <a:buFont typeface="Arial" pitchFamily="34" charset="0"/>
              <a:buChar char="•"/>
            </a:pPr>
            <a:r>
              <a:rPr lang="de-DE" sz="2000" dirty="0" smtClean="0">
                <a:solidFill>
                  <a:schemeClr val="tx1"/>
                </a:solidFill>
              </a:rPr>
              <a:t> bis zu 8 blutig-schleimige Stuhlentleerungen/Tag</a:t>
            </a:r>
          </a:p>
          <a:p>
            <a:pPr lvl="1">
              <a:buFont typeface="Arial" pitchFamily="34" charset="0"/>
              <a:buChar char="•"/>
            </a:pPr>
            <a:r>
              <a:rPr lang="de-DE" sz="2000" dirty="0" smtClean="0">
                <a:solidFill>
                  <a:schemeClr val="tx1"/>
                </a:solidFill>
              </a:rPr>
              <a:t> </a:t>
            </a:r>
            <a:r>
              <a:rPr lang="de-DE" sz="2000" dirty="0" err="1" smtClean="0">
                <a:solidFill>
                  <a:schemeClr val="tx1"/>
                </a:solidFill>
              </a:rPr>
              <a:t>Tenesmen</a:t>
            </a:r>
            <a:endParaRPr lang="de-DE" sz="2000" dirty="0" smtClean="0">
              <a:solidFill>
                <a:schemeClr val="tx1"/>
              </a:solidFill>
            </a:endParaRPr>
          </a:p>
          <a:p>
            <a:pPr lvl="1">
              <a:buFont typeface="Arial" pitchFamily="34" charset="0"/>
              <a:buChar char="•"/>
            </a:pPr>
            <a:r>
              <a:rPr lang="de-DE" sz="2000" dirty="0" smtClean="0">
                <a:solidFill>
                  <a:schemeClr val="tx1"/>
                </a:solidFill>
              </a:rPr>
              <a:t> leichtes Fieber</a:t>
            </a:r>
            <a:endParaRPr lang="de-DE" sz="2000" dirty="0">
              <a:solidFill>
                <a:schemeClr val="tx1"/>
              </a:solidFill>
            </a:endParaRPr>
          </a:p>
        </p:txBody>
      </p:sp>
      <p:sp>
        <p:nvSpPr>
          <p:cNvPr id="7" name="Rechteck 6"/>
          <p:cNvSpPr/>
          <p:nvPr/>
        </p:nvSpPr>
        <p:spPr>
          <a:xfrm>
            <a:off x="1259632" y="1340768"/>
            <a:ext cx="6391944" cy="144016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chemeClr val="tx1"/>
                </a:solidFill>
              </a:rPr>
              <a:t>Leichter Schub</a:t>
            </a:r>
          </a:p>
          <a:p>
            <a:pPr lvl="1">
              <a:buFont typeface="Arial" pitchFamily="34" charset="0"/>
              <a:buChar char="•"/>
            </a:pPr>
            <a:r>
              <a:rPr lang="de-DE" sz="2000" dirty="0" smtClean="0">
                <a:solidFill>
                  <a:schemeClr val="tx1"/>
                </a:solidFill>
              </a:rPr>
              <a:t> bis zu 5 blutig-schleimige Stuhlentleerungen/Tag</a:t>
            </a:r>
          </a:p>
          <a:p>
            <a:pPr lvl="1">
              <a:buFont typeface="Arial" pitchFamily="34" charset="0"/>
              <a:buChar char="•"/>
            </a:pPr>
            <a:r>
              <a:rPr lang="de-DE" sz="2000" dirty="0" smtClean="0">
                <a:solidFill>
                  <a:schemeClr val="tx1"/>
                </a:solidFill>
              </a:rPr>
              <a:t> kein Fieber</a:t>
            </a:r>
          </a:p>
          <a:p>
            <a:pPr lvl="1">
              <a:buFont typeface="Arial" pitchFamily="34" charset="0"/>
              <a:buChar char="•"/>
            </a:pPr>
            <a:r>
              <a:rPr lang="de-DE" sz="2000" dirty="0" smtClean="0">
                <a:solidFill>
                  <a:schemeClr val="tx1"/>
                </a:solidFill>
              </a:rPr>
              <a:t> kein herabgesetzter Allgemeinzustand (AZ)</a:t>
            </a:r>
            <a:endParaRPr lang="de-DE"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3000"/>
                            </p:stCondLst>
                            <p:childTnLst>
                              <p:par>
                                <p:cTn id="17" presetID="55"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Symptomatik</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7" name="Rechteck 6"/>
          <p:cNvSpPr/>
          <p:nvPr/>
        </p:nvSpPr>
        <p:spPr>
          <a:xfrm>
            <a:off x="2267744" y="1556792"/>
            <a:ext cx="4519736" cy="18002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Extraintestinale Manifestationen wie beim Morbus </a:t>
            </a:r>
            <a:r>
              <a:rPr lang="de-DE" sz="2000" dirty="0" err="1" smtClean="0">
                <a:solidFill>
                  <a:schemeClr val="tx1"/>
                </a:solidFill>
              </a:rPr>
              <a:t>Crohn</a:t>
            </a:r>
            <a:r>
              <a:rPr lang="de-DE" sz="2000" dirty="0" smtClean="0">
                <a:solidFill>
                  <a:schemeClr val="tx1"/>
                </a:solidFill>
              </a:rPr>
              <a:t> (s. Morbus </a:t>
            </a:r>
            <a:r>
              <a:rPr lang="de-DE" sz="2000" dirty="0" err="1" smtClean="0">
                <a:solidFill>
                  <a:schemeClr val="tx1"/>
                </a:solidFill>
              </a:rPr>
              <a:t>Crohn</a:t>
            </a:r>
            <a:r>
              <a:rPr lang="de-DE" dirty="0" smtClean="0">
                <a:solidFill>
                  <a:schemeClr val="tx1"/>
                </a:solidFill>
              </a:rPr>
              <a:t>)</a:t>
            </a:r>
            <a:endParaRPr lang="de-DE"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Symptomatik</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7" name="Rechteck 6"/>
          <p:cNvSpPr/>
          <p:nvPr/>
        </p:nvSpPr>
        <p:spPr>
          <a:xfrm>
            <a:off x="3491880" y="1556792"/>
            <a:ext cx="1872208" cy="9144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Verlaufsformen</a:t>
            </a:r>
            <a:endParaRPr lang="de-DE" sz="2000" dirty="0">
              <a:solidFill>
                <a:schemeClr val="tx1"/>
              </a:solidFill>
            </a:endParaRPr>
          </a:p>
        </p:txBody>
      </p:sp>
      <p:sp>
        <p:nvSpPr>
          <p:cNvPr id="9" name="Rechteck 8"/>
          <p:cNvSpPr/>
          <p:nvPr/>
        </p:nvSpPr>
        <p:spPr>
          <a:xfrm>
            <a:off x="2051720" y="2924944"/>
            <a:ext cx="4608512" cy="187220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sz="2000" dirty="0" smtClean="0">
                <a:solidFill>
                  <a:schemeClr val="tx1"/>
                </a:solidFill>
              </a:rPr>
              <a:t> Chronisch-rezidivierender Verlauf</a:t>
            </a:r>
          </a:p>
          <a:p>
            <a:pPr>
              <a:buFont typeface="Arial" pitchFamily="34" charset="0"/>
              <a:buChar char="•"/>
            </a:pPr>
            <a:endParaRPr lang="de-DE" sz="2000" dirty="0" smtClean="0">
              <a:solidFill>
                <a:schemeClr val="tx1"/>
              </a:solidFill>
            </a:endParaRPr>
          </a:p>
          <a:p>
            <a:pPr>
              <a:buFont typeface="Arial" pitchFamily="34" charset="0"/>
              <a:buChar char="•"/>
            </a:pPr>
            <a:r>
              <a:rPr lang="de-DE" sz="2000" dirty="0" smtClean="0">
                <a:solidFill>
                  <a:schemeClr val="tx1"/>
                </a:solidFill>
              </a:rPr>
              <a:t> Chronisch-kontinuierlicher Verlauf</a:t>
            </a:r>
          </a:p>
          <a:p>
            <a:pPr>
              <a:buFont typeface="Arial" pitchFamily="34" charset="0"/>
              <a:buChar char="•"/>
            </a:pPr>
            <a:endParaRPr lang="de-DE" sz="2000" dirty="0" smtClean="0">
              <a:solidFill>
                <a:schemeClr val="tx1"/>
              </a:solidFill>
            </a:endParaRPr>
          </a:p>
          <a:p>
            <a:pPr>
              <a:buFont typeface="Arial" pitchFamily="34" charset="0"/>
              <a:buChar char="•"/>
            </a:pPr>
            <a:r>
              <a:rPr lang="de-DE" sz="2000" dirty="0" smtClean="0">
                <a:solidFill>
                  <a:schemeClr val="tx1"/>
                </a:solidFill>
              </a:rPr>
              <a:t> Akuter fulminanter Verlauf</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dirty="0" smtClean="0"/>
          </a:p>
          <a:p>
            <a:endParaRPr lang="de-DE" dirty="0"/>
          </a:p>
        </p:txBody>
      </p:sp>
      <p:sp>
        <p:nvSpPr>
          <p:cNvPr id="4" name="Ellipse 3"/>
          <p:cNvSpPr/>
          <p:nvPr/>
        </p:nvSpPr>
        <p:spPr>
          <a:xfrm>
            <a:off x="3275856" y="1916832"/>
            <a:ext cx="2232248" cy="1202432"/>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Symptome</a:t>
            </a:r>
          </a:p>
          <a:p>
            <a:pPr algn="ctr"/>
            <a:endParaRPr lang="de-DE" dirty="0"/>
          </a:p>
        </p:txBody>
      </p:sp>
      <p:sp>
        <p:nvSpPr>
          <p:cNvPr id="5" name="Abgerundetes Rechteck 4"/>
          <p:cNvSpPr/>
          <p:nvPr/>
        </p:nvSpPr>
        <p:spPr>
          <a:xfrm>
            <a:off x="1979712" y="4653136"/>
            <a:ext cx="4752528" cy="1800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Symptome treten erst anfallsweise auf bis es zu einem </a:t>
            </a:r>
            <a:r>
              <a:rPr lang="de-DE" dirty="0" err="1" smtClean="0"/>
              <a:t>Dauerspasmuss</a:t>
            </a:r>
            <a:r>
              <a:rPr lang="de-DE" dirty="0" smtClean="0"/>
              <a:t> kommt</a:t>
            </a:r>
          </a:p>
          <a:p>
            <a:pPr algn="ctr"/>
            <a:endParaRPr lang="de-DE" dirty="0"/>
          </a:p>
        </p:txBody>
      </p:sp>
      <p:sp>
        <p:nvSpPr>
          <p:cNvPr id="6" name="Abgerundetes Rechteck 5"/>
          <p:cNvSpPr/>
          <p:nvPr/>
        </p:nvSpPr>
        <p:spPr>
          <a:xfrm>
            <a:off x="827584" y="2924944"/>
            <a:ext cx="144016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Dysphagie</a:t>
            </a:r>
            <a:endParaRPr lang="de-DE" dirty="0" smtClean="0"/>
          </a:p>
          <a:p>
            <a:pPr algn="ctr"/>
            <a:endParaRPr lang="de-DE" dirty="0"/>
          </a:p>
        </p:txBody>
      </p:sp>
      <p:sp>
        <p:nvSpPr>
          <p:cNvPr id="7" name="Abgerundetes Rechteck 6"/>
          <p:cNvSpPr/>
          <p:nvPr/>
        </p:nvSpPr>
        <p:spPr>
          <a:xfrm>
            <a:off x="6300192" y="2708920"/>
            <a:ext cx="2592288" cy="149046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Druckgefühl/Schmerzen hinter dem Brustbein</a:t>
            </a:r>
          </a:p>
          <a:p>
            <a:pPr algn="ctr"/>
            <a:endParaRPr lang="de-DE"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2000"/>
                            </p:stCondLst>
                            <p:childTnLst>
                              <p:par>
                                <p:cTn id="11" presetID="3" presetClass="entr" presetSubtype="10" fill="hold" grpId="0" nodeType="afterEffect">
                                  <p:stCondLst>
                                    <p:cond delay="150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150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24544"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Symptomatik</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8" name="Rechteck 7"/>
          <p:cNvSpPr/>
          <p:nvPr/>
        </p:nvSpPr>
        <p:spPr>
          <a:xfrm>
            <a:off x="467544" y="1628800"/>
            <a:ext cx="8136904" cy="187220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chemeClr val="tx1"/>
                </a:solidFill>
              </a:rPr>
              <a:t>Chronisch-rezidivierender Verlauf</a:t>
            </a:r>
            <a:r>
              <a:rPr lang="de-DE" sz="2000" dirty="0" smtClean="0">
                <a:solidFill>
                  <a:schemeClr val="tx1"/>
                </a:solidFill>
              </a:rPr>
              <a:t>: </a:t>
            </a:r>
          </a:p>
          <a:p>
            <a:r>
              <a:rPr lang="de-DE" sz="2000" dirty="0" smtClean="0">
                <a:solidFill>
                  <a:schemeClr val="tx1"/>
                </a:solidFill>
              </a:rPr>
              <a:t>(80-85%) </a:t>
            </a:r>
            <a:r>
              <a:rPr lang="de-DE" sz="2000" dirty="0" err="1" smtClean="0">
                <a:solidFill>
                  <a:schemeClr val="tx1"/>
                </a:solidFill>
              </a:rPr>
              <a:t>Exazerbationen</a:t>
            </a:r>
            <a:r>
              <a:rPr lang="de-DE" sz="2000" dirty="0" smtClean="0">
                <a:solidFill>
                  <a:schemeClr val="tx1"/>
                </a:solidFill>
              </a:rPr>
              <a:t> durch physische und psychische Stresssituationen im Wechsel mit kompletter Remission</a:t>
            </a:r>
          </a:p>
          <a:p>
            <a:r>
              <a:rPr lang="de-DE" sz="2000" dirty="0" smtClean="0">
                <a:solidFill>
                  <a:schemeClr val="tx1"/>
                </a:solidFill>
              </a:rPr>
              <a:t>5-10% der Patienten bleiben nach einem einzigen Schub jahrelang beschwerdefrei</a:t>
            </a:r>
            <a:endParaRPr lang="de-DE" sz="2000" dirty="0">
              <a:solidFill>
                <a:schemeClr val="tx1"/>
              </a:solidFill>
            </a:endParaRPr>
          </a:p>
        </p:txBody>
      </p:sp>
      <p:sp>
        <p:nvSpPr>
          <p:cNvPr id="10" name="Rechteck 9"/>
          <p:cNvSpPr/>
          <p:nvPr/>
        </p:nvSpPr>
        <p:spPr>
          <a:xfrm>
            <a:off x="467544" y="3645024"/>
            <a:ext cx="8136904" cy="10801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chemeClr val="tx1"/>
                </a:solidFill>
              </a:rPr>
              <a:t>Chronisch-kontinuierlicher Verlauf: </a:t>
            </a:r>
            <a:r>
              <a:rPr lang="de-DE" sz="2000" dirty="0" smtClean="0">
                <a:solidFill>
                  <a:schemeClr val="tx1"/>
                </a:solidFill>
              </a:rPr>
              <a:t>(10%) Beschwerden nehmen an Intensität zu oder ab, aber es kommt nicht zur Remission</a:t>
            </a:r>
            <a:endParaRPr lang="de-DE" sz="2000" dirty="0">
              <a:solidFill>
                <a:schemeClr val="tx1"/>
              </a:solidFill>
            </a:endParaRPr>
          </a:p>
        </p:txBody>
      </p:sp>
      <p:sp>
        <p:nvSpPr>
          <p:cNvPr id="11" name="Rechteck 10"/>
          <p:cNvSpPr/>
          <p:nvPr/>
        </p:nvSpPr>
        <p:spPr>
          <a:xfrm>
            <a:off x="467544" y="4841776"/>
            <a:ext cx="7272808" cy="125152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chemeClr val="tx1"/>
                </a:solidFill>
              </a:rPr>
              <a:t>Akuter fulminanter Verlauf: </a:t>
            </a:r>
          </a:p>
          <a:p>
            <a:r>
              <a:rPr lang="de-DE" sz="2000" dirty="0" smtClean="0">
                <a:solidFill>
                  <a:schemeClr val="tx1"/>
                </a:solidFill>
              </a:rPr>
              <a:t>(5%) plötzlicher Krankheitsbeginn mit wässrigen Durchfällen, </a:t>
            </a:r>
            <a:r>
              <a:rPr lang="de-DE" sz="2000" dirty="0" err="1" smtClean="0">
                <a:solidFill>
                  <a:schemeClr val="tx1"/>
                </a:solidFill>
              </a:rPr>
              <a:t>Tenesmen</a:t>
            </a:r>
            <a:r>
              <a:rPr lang="de-DE" sz="2000" dirty="0" smtClean="0">
                <a:solidFill>
                  <a:schemeClr val="tx1"/>
                </a:solidFill>
              </a:rPr>
              <a:t>, hohem Fieber, </a:t>
            </a:r>
            <a:r>
              <a:rPr lang="de-DE" sz="2000" dirty="0" err="1" smtClean="0">
                <a:solidFill>
                  <a:schemeClr val="tx1"/>
                </a:solidFill>
              </a:rPr>
              <a:t>Schocksymptomatik</a:t>
            </a:r>
            <a:endParaRPr lang="de-DE"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Diagnose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3347864" y="1556792"/>
            <a:ext cx="2592288"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de-DE" dirty="0" smtClean="0">
                <a:solidFill>
                  <a:schemeClr val="tx1"/>
                </a:solidFill>
              </a:rPr>
              <a:t> Anamnese und Klinik</a:t>
            </a:r>
            <a:endParaRPr lang="de-DE" dirty="0">
              <a:solidFill>
                <a:schemeClr val="tx1"/>
              </a:solidFill>
            </a:endParaRPr>
          </a:p>
        </p:txBody>
      </p:sp>
      <p:sp>
        <p:nvSpPr>
          <p:cNvPr id="7" name="Rechteck 6"/>
          <p:cNvSpPr/>
          <p:nvPr/>
        </p:nvSpPr>
        <p:spPr>
          <a:xfrm>
            <a:off x="2339752" y="3212976"/>
            <a:ext cx="6408712"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de-DE" dirty="0" smtClean="0">
                <a:solidFill>
                  <a:schemeClr val="tx1"/>
                </a:solidFill>
              </a:rPr>
              <a:t> Labor: erhöhte Entzündungsparameter (</a:t>
            </a:r>
            <a:r>
              <a:rPr lang="de-DE" dirty="0" err="1" smtClean="0">
                <a:solidFill>
                  <a:schemeClr val="tx1"/>
                </a:solidFill>
              </a:rPr>
              <a:t>Leucozyten</a:t>
            </a:r>
            <a:r>
              <a:rPr lang="de-DE" dirty="0" smtClean="0">
                <a:solidFill>
                  <a:schemeClr val="tx1"/>
                </a:solidFill>
              </a:rPr>
              <a:t>, CRP)</a:t>
            </a:r>
            <a:endParaRPr lang="de-DE" dirty="0">
              <a:solidFill>
                <a:schemeClr val="tx1"/>
              </a:solidFill>
            </a:endParaRPr>
          </a:p>
        </p:txBody>
      </p:sp>
      <p:sp>
        <p:nvSpPr>
          <p:cNvPr id="8" name="Rechteck 7"/>
          <p:cNvSpPr/>
          <p:nvPr/>
        </p:nvSpPr>
        <p:spPr>
          <a:xfrm>
            <a:off x="467544" y="4005064"/>
            <a:ext cx="7848872"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de-DE" dirty="0" smtClean="0">
                <a:solidFill>
                  <a:schemeClr val="tx1"/>
                </a:solidFill>
              </a:rPr>
              <a:t> Endoskopische Untersuchung des Kolons (Koloskopie), mit Entnahme von </a:t>
            </a:r>
            <a:r>
              <a:rPr lang="de-DE" dirty="0" err="1" smtClean="0">
                <a:solidFill>
                  <a:schemeClr val="tx1"/>
                </a:solidFill>
              </a:rPr>
              <a:t>PE´s</a:t>
            </a:r>
            <a:r>
              <a:rPr lang="de-DE" dirty="0" smtClean="0">
                <a:solidFill>
                  <a:schemeClr val="tx1"/>
                </a:solidFill>
              </a:rPr>
              <a:t>)</a:t>
            </a:r>
            <a:endParaRPr lang="de-DE" dirty="0">
              <a:solidFill>
                <a:schemeClr val="tx1"/>
              </a:solidFill>
            </a:endParaRPr>
          </a:p>
        </p:txBody>
      </p:sp>
      <p:sp>
        <p:nvSpPr>
          <p:cNvPr id="9" name="Rechteck 8"/>
          <p:cNvSpPr/>
          <p:nvPr/>
        </p:nvSpPr>
        <p:spPr>
          <a:xfrm>
            <a:off x="467544" y="2492896"/>
            <a:ext cx="640871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de-DE" dirty="0" smtClean="0">
                <a:solidFill>
                  <a:schemeClr val="tx1"/>
                </a:solidFill>
              </a:rPr>
              <a:t> Stuhl auf pathogene Keime untersuchen (Differenzialdiagnose)</a:t>
            </a:r>
            <a:endParaRPr lang="de-DE" dirty="0">
              <a:solidFill>
                <a:schemeClr val="tx1"/>
              </a:solidFill>
            </a:endParaRPr>
          </a:p>
        </p:txBody>
      </p:sp>
      <p:sp>
        <p:nvSpPr>
          <p:cNvPr id="11" name="Rechteck 10"/>
          <p:cNvSpPr/>
          <p:nvPr/>
        </p:nvSpPr>
        <p:spPr>
          <a:xfrm>
            <a:off x="3563888" y="5517232"/>
            <a:ext cx="2016224"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de-DE" dirty="0" smtClean="0">
                <a:solidFill>
                  <a:schemeClr val="tx1"/>
                </a:solidFill>
              </a:rPr>
              <a:t>  Sonographie</a:t>
            </a:r>
            <a:endParaRPr lang="de-DE" dirty="0">
              <a:solidFill>
                <a:schemeClr val="tx1"/>
              </a:solidFill>
            </a:endParaRPr>
          </a:p>
        </p:txBody>
      </p:sp>
      <p:sp>
        <p:nvSpPr>
          <p:cNvPr id="12" name="Rechteck 11"/>
          <p:cNvSpPr/>
          <p:nvPr/>
        </p:nvSpPr>
        <p:spPr>
          <a:xfrm>
            <a:off x="4644008" y="4797152"/>
            <a:ext cx="403244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de-DE" dirty="0" smtClean="0">
                <a:solidFill>
                  <a:schemeClr val="tx1"/>
                </a:solidFill>
              </a:rPr>
              <a:t> Röntgen/CT  mit Kontrastmittel</a:t>
            </a:r>
            <a:endParaRPr lang="de-DE" dirty="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0.7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0.70"/>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Diagnose</a:t>
            </a:r>
            <a:endParaRPr lang="de-DE" dirty="0"/>
          </a:p>
        </p:txBody>
      </p:sp>
      <p:pic>
        <p:nvPicPr>
          <p:cNvPr id="11" name="Inhaltsplatzhalter 10" descr="röcolitis_ulcerosa.jpg"/>
          <p:cNvPicPr>
            <a:picLocks noGrp="1" noChangeAspect="1"/>
          </p:cNvPicPr>
          <p:nvPr>
            <p:ph idx="1"/>
          </p:nvPr>
        </p:nvPicPr>
        <p:blipFill>
          <a:blip r:embed="rId3" cstate="print"/>
          <a:stretch>
            <a:fillRect/>
          </a:stretch>
        </p:blipFill>
        <p:spPr>
          <a:xfrm>
            <a:off x="1835696" y="1412776"/>
            <a:ext cx="5283606" cy="4975147"/>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Diagnose</a:t>
            </a:r>
            <a:endParaRPr lang="de-DE" dirty="0"/>
          </a:p>
        </p:txBody>
      </p:sp>
      <p:pic>
        <p:nvPicPr>
          <p:cNvPr id="6" name="Inhaltsplatzhalter 5" descr="röcolitis_ulcerosa2.jpg"/>
          <p:cNvPicPr>
            <a:picLocks noGrp="1" noChangeAspect="1"/>
          </p:cNvPicPr>
          <p:nvPr>
            <p:ph idx="1"/>
          </p:nvPr>
        </p:nvPicPr>
        <p:blipFill>
          <a:blip r:embed="rId3" cstate="print"/>
          <a:stretch>
            <a:fillRect/>
          </a:stretch>
        </p:blipFill>
        <p:spPr>
          <a:xfrm>
            <a:off x="2195736" y="1340768"/>
            <a:ext cx="4984299" cy="5017527"/>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Diagnose</a:t>
            </a:r>
            <a:endParaRPr lang="de-DE" dirty="0"/>
          </a:p>
        </p:txBody>
      </p:sp>
      <p:pic>
        <p:nvPicPr>
          <p:cNvPr id="6" name="Inhaltsplatzhalter 5" descr="remission1colitis.jpg"/>
          <p:cNvPicPr>
            <a:picLocks noGrp="1" noChangeAspect="1"/>
          </p:cNvPicPr>
          <p:nvPr>
            <p:ph idx="1"/>
          </p:nvPr>
        </p:nvPicPr>
        <p:blipFill>
          <a:blip r:embed="rId3" cstate="print"/>
          <a:stretch>
            <a:fillRect/>
          </a:stretch>
        </p:blipFill>
        <p:spPr>
          <a:xfrm>
            <a:off x="179512" y="1268760"/>
            <a:ext cx="4484360" cy="4032448"/>
          </a:xfrm>
        </p:spPr>
      </p:pic>
      <p:pic>
        <p:nvPicPr>
          <p:cNvPr id="7" name="Grafik 6" descr="remission2colitis.jpg"/>
          <p:cNvPicPr>
            <a:picLocks noChangeAspect="1"/>
          </p:cNvPicPr>
          <p:nvPr/>
        </p:nvPicPr>
        <p:blipFill>
          <a:blip r:embed="rId4" cstate="print"/>
          <a:stretch>
            <a:fillRect/>
          </a:stretch>
        </p:blipFill>
        <p:spPr>
          <a:xfrm>
            <a:off x="4703738" y="2636912"/>
            <a:ext cx="4440262" cy="3991053"/>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Diagnose</a:t>
            </a:r>
            <a:endParaRPr lang="de-DE" dirty="0"/>
          </a:p>
        </p:txBody>
      </p:sp>
      <p:pic>
        <p:nvPicPr>
          <p:cNvPr id="6" name="Inhaltsplatzhalter 5" descr="colitis-ulcerosa2.jpg"/>
          <p:cNvPicPr>
            <a:picLocks noGrp="1" noChangeAspect="1"/>
          </p:cNvPicPr>
          <p:nvPr>
            <p:ph idx="1"/>
          </p:nvPr>
        </p:nvPicPr>
        <p:blipFill>
          <a:blip r:embed="rId3" cstate="print"/>
          <a:stretch>
            <a:fillRect/>
          </a:stretch>
        </p:blipFill>
        <p:spPr>
          <a:xfrm>
            <a:off x="827584" y="1268760"/>
            <a:ext cx="7260299" cy="5373216"/>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Diagnose</a:t>
            </a:r>
            <a:endParaRPr lang="de-DE" dirty="0"/>
          </a:p>
        </p:txBody>
      </p:sp>
      <p:pic>
        <p:nvPicPr>
          <p:cNvPr id="8" name="Inhaltsplatzhalter 7" descr="colitis-ulcerosa3.jpg"/>
          <p:cNvPicPr>
            <a:picLocks noGrp="1" noChangeAspect="1"/>
          </p:cNvPicPr>
          <p:nvPr>
            <p:ph idx="1"/>
          </p:nvPr>
        </p:nvPicPr>
        <p:blipFill>
          <a:blip r:embed="rId3" cstate="print"/>
          <a:stretch>
            <a:fillRect/>
          </a:stretch>
        </p:blipFill>
        <p:spPr>
          <a:xfrm>
            <a:off x="-180528" y="1196752"/>
            <a:ext cx="4773054" cy="4104456"/>
          </a:xfrm>
        </p:spPr>
      </p:pic>
      <p:pic>
        <p:nvPicPr>
          <p:cNvPr id="9" name="Grafik 8" descr="bb78c282dc.jpg"/>
          <p:cNvPicPr>
            <a:picLocks noChangeAspect="1"/>
          </p:cNvPicPr>
          <p:nvPr/>
        </p:nvPicPr>
        <p:blipFill>
          <a:blip r:embed="rId4" cstate="print"/>
          <a:stretch>
            <a:fillRect/>
          </a:stretch>
        </p:blipFill>
        <p:spPr>
          <a:xfrm>
            <a:off x="4644008" y="2564904"/>
            <a:ext cx="4850533" cy="417371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Diagnose</a:t>
            </a:r>
            <a:endParaRPr lang="de-DE" dirty="0"/>
          </a:p>
        </p:txBody>
      </p:sp>
      <p:pic>
        <p:nvPicPr>
          <p:cNvPr id="7" name="Grafik 6" descr="1d0c4095bf.jpg"/>
          <p:cNvPicPr>
            <a:picLocks noChangeAspect="1"/>
          </p:cNvPicPr>
          <p:nvPr/>
        </p:nvPicPr>
        <p:blipFill>
          <a:blip r:embed="rId3" cstate="print"/>
          <a:stretch>
            <a:fillRect/>
          </a:stretch>
        </p:blipFill>
        <p:spPr>
          <a:xfrm>
            <a:off x="-180528" y="1196752"/>
            <a:ext cx="5362740" cy="4032448"/>
          </a:xfrm>
          <a:prstGeom prst="rect">
            <a:avLst/>
          </a:prstGeom>
        </p:spPr>
      </p:pic>
      <p:pic>
        <p:nvPicPr>
          <p:cNvPr id="6" name="Inhaltsplatzhalter 5" descr="7e83a96bae.jpg"/>
          <p:cNvPicPr>
            <a:picLocks noGrp="1" noChangeAspect="1"/>
          </p:cNvPicPr>
          <p:nvPr>
            <p:ph idx="1"/>
          </p:nvPr>
        </p:nvPicPr>
        <p:blipFill>
          <a:blip r:embed="rId4" cstate="print"/>
          <a:stretch>
            <a:fillRect/>
          </a:stretch>
        </p:blipFill>
        <p:spPr>
          <a:xfrm>
            <a:off x="4165034" y="2924944"/>
            <a:ext cx="5230559" cy="3933056"/>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Diagnose</a:t>
            </a:r>
            <a:endParaRPr lang="de-DE" dirty="0"/>
          </a:p>
        </p:txBody>
      </p:sp>
      <p:pic>
        <p:nvPicPr>
          <p:cNvPr id="6" name="Inhaltsplatzhalter 5" descr="thCAFEBRB7.jpg"/>
          <p:cNvPicPr>
            <a:picLocks noGrp="1" noChangeAspect="1"/>
          </p:cNvPicPr>
          <p:nvPr>
            <p:ph idx="1"/>
          </p:nvPr>
        </p:nvPicPr>
        <p:blipFill>
          <a:blip r:embed="rId3" cstate="print"/>
          <a:stretch>
            <a:fillRect/>
          </a:stretch>
        </p:blipFill>
        <p:spPr>
          <a:xfrm>
            <a:off x="1259632" y="1412776"/>
            <a:ext cx="6528724" cy="4896543"/>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Therapie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8" name="Rechteck 7"/>
          <p:cNvSpPr/>
          <p:nvPr/>
        </p:nvSpPr>
        <p:spPr>
          <a:xfrm>
            <a:off x="395536" y="2780928"/>
            <a:ext cx="7956376" cy="2016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Leichter Schub:</a:t>
            </a:r>
          </a:p>
          <a:p>
            <a:pPr algn="ctr"/>
            <a:endParaRPr lang="de-DE" dirty="0" smtClean="0">
              <a:solidFill>
                <a:schemeClr val="tx1"/>
              </a:solidFill>
            </a:endParaRPr>
          </a:p>
          <a:p>
            <a:pPr lvl="1">
              <a:buFont typeface="Wingdings" pitchFamily="2" charset="2"/>
              <a:buChar char="v"/>
            </a:pPr>
            <a:r>
              <a:rPr lang="de-DE" dirty="0" smtClean="0">
                <a:solidFill>
                  <a:schemeClr val="tx1"/>
                </a:solidFill>
              </a:rPr>
              <a:t> Langzeittherapie mit dem antiphlogistisch wirkenden Mesalazin (5-ASA)</a:t>
            </a:r>
          </a:p>
          <a:p>
            <a:pPr lvl="1">
              <a:buFont typeface="Wingdings" pitchFamily="2" charset="2"/>
              <a:buChar char="v"/>
            </a:pPr>
            <a:r>
              <a:rPr lang="de-DE" dirty="0" smtClean="0">
                <a:solidFill>
                  <a:schemeClr val="tx1"/>
                </a:solidFill>
              </a:rPr>
              <a:t> Bei Befall des Enddarms können auch Klysmen verwendet werden</a:t>
            </a:r>
          </a:p>
          <a:p>
            <a:pPr lvl="1"/>
            <a:endParaRPr lang="de-DE" dirty="0" smtClean="0">
              <a:solidFill>
                <a:schemeClr val="tx1"/>
              </a:solidFill>
            </a:endParaRPr>
          </a:p>
          <a:p>
            <a:pPr lvl="1"/>
            <a:endParaRPr lang="de-DE" dirty="0" smtClean="0">
              <a:solidFill>
                <a:schemeClr val="tx1"/>
              </a:solidFill>
            </a:endParaRPr>
          </a:p>
        </p:txBody>
      </p:sp>
      <p:sp>
        <p:nvSpPr>
          <p:cNvPr id="9" name="Rechteck 8"/>
          <p:cNvSpPr/>
          <p:nvPr/>
        </p:nvSpPr>
        <p:spPr>
          <a:xfrm>
            <a:off x="1691680" y="1340768"/>
            <a:ext cx="5616624"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Die medikamentöse Therapie richtet sich nach der Schwere des Schubs </a:t>
            </a:r>
            <a:endParaRPr lang="de-DE" dirty="0">
              <a:solidFill>
                <a:schemeClr val="tx1"/>
              </a:solidFill>
            </a:endParaRPr>
          </a:p>
        </p:txBody>
      </p:sp>
      <p:pic>
        <p:nvPicPr>
          <p:cNvPr id="11" name="Inhaltsplatzhalter 6" descr="salofalk-500-filmtabl-500-mg-100-stk-800x800.jpg"/>
          <p:cNvPicPr>
            <a:picLocks noChangeAspect="1"/>
          </p:cNvPicPr>
          <p:nvPr/>
        </p:nvPicPr>
        <p:blipFill>
          <a:blip r:embed="rId3" cstate="print"/>
          <a:stretch>
            <a:fillRect/>
          </a:stretch>
        </p:blipFill>
        <p:spPr>
          <a:xfrm>
            <a:off x="4644008" y="4193704"/>
            <a:ext cx="3367198" cy="2664296"/>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lstStyle/>
          <a:p>
            <a:r>
              <a:rPr lang="de-DE" dirty="0" smtClean="0"/>
              <a:t>Symptome</a:t>
            </a:r>
            <a:endParaRPr lang="de-DE" dirty="0"/>
          </a:p>
        </p:txBody>
      </p:sp>
      <p:pic>
        <p:nvPicPr>
          <p:cNvPr id="6" name="Inhaltsplatzhalter 5" descr="speise14.jpg"/>
          <p:cNvPicPr>
            <a:picLocks noGrp="1" noChangeAspect="1"/>
          </p:cNvPicPr>
          <p:nvPr>
            <p:ph idx="1"/>
          </p:nvPr>
        </p:nvPicPr>
        <p:blipFill>
          <a:blip r:embed="rId3" cstate="print"/>
          <a:stretch>
            <a:fillRect/>
          </a:stretch>
        </p:blipFill>
        <p:spPr>
          <a:xfrm>
            <a:off x="4499992" y="2564904"/>
            <a:ext cx="4491759" cy="3816424"/>
          </a:xfrm>
        </p:spPr>
      </p:pic>
      <p:pic>
        <p:nvPicPr>
          <p:cNvPr id="4" name="Grafik 3" descr="speise13.jpg"/>
          <p:cNvPicPr>
            <a:picLocks noChangeAspect="1"/>
          </p:cNvPicPr>
          <p:nvPr/>
        </p:nvPicPr>
        <p:blipFill>
          <a:blip r:embed="rId4" cstate="print"/>
          <a:stretch>
            <a:fillRect/>
          </a:stretch>
        </p:blipFill>
        <p:spPr>
          <a:xfrm>
            <a:off x="-324544" y="2492896"/>
            <a:ext cx="4536504" cy="3892320"/>
          </a:xfrm>
          <a:prstGeom prst="rect">
            <a:avLst/>
          </a:prstGeom>
        </p:spPr>
      </p:pic>
      <p:sp>
        <p:nvSpPr>
          <p:cNvPr id="5" name="Abgerundetes Rechteck 4"/>
          <p:cNvSpPr/>
          <p:nvPr/>
        </p:nvSpPr>
        <p:spPr>
          <a:xfrm>
            <a:off x="1331640" y="1340768"/>
            <a:ext cx="6048672" cy="108012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Röntgenologisch oder endoskopisch sieht man eine spindelförmige Verengung der unteren Speiseröhre</a:t>
            </a:r>
          </a:p>
          <a:p>
            <a:pPr algn="ctr"/>
            <a:endParaRPr lang="de-DE"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Therapie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8" name="Rechteck 7"/>
          <p:cNvSpPr/>
          <p:nvPr/>
        </p:nvSpPr>
        <p:spPr>
          <a:xfrm>
            <a:off x="0" y="4005064"/>
            <a:ext cx="9144000" cy="2448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Schwerer Schub</a:t>
            </a:r>
          </a:p>
          <a:p>
            <a:pPr algn="ctr"/>
            <a:endParaRPr lang="de-DE" dirty="0" smtClean="0">
              <a:solidFill>
                <a:schemeClr val="tx1"/>
              </a:solidFill>
            </a:endParaRPr>
          </a:p>
          <a:p>
            <a:pPr lvl="1">
              <a:buFont typeface="Wingdings" pitchFamily="2" charset="2"/>
              <a:buChar char="v"/>
            </a:pPr>
            <a:r>
              <a:rPr lang="de-DE" dirty="0" smtClean="0">
                <a:solidFill>
                  <a:schemeClr val="tx1"/>
                </a:solidFill>
              </a:rPr>
              <a:t> Prednisolon-Dosis erhöhen</a:t>
            </a:r>
          </a:p>
          <a:p>
            <a:pPr lvl="1">
              <a:buFont typeface="Wingdings" pitchFamily="2" charset="2"/>
              <a:buChar char="v"/>
            </a:pPr>
            <a:r>
              <a:rPr lang="de-DE" dirty="0" smtClean="0">
                <a:solidFill>
                  <a:schemeClr val="tx1"/>
                </a:solidFill>
              </a:rPr>
              <a:t> Nahrungskarenz</a:t>
            </a:r>
          </a:p>
          <a:p>
            <a:pPr lvl="1">
              <a:buFont typeface="Wingdings" pitchFamily="2" charset="2"/>
              <a:buChar char="v"/>
            </a:pPr>
            <a:r>
              <a:rPr lang="de-DE" dirty="0" smtClean="0">
                <a:solidFill>
                  <a:schemeClr val="tx1"/>
                </a:solidFill>
              </a:rPr>
              <a:t> Parenterale Ernährung  via ZVK</a:t>
            </a:r>
          </a:p>
          <a:p>
            <a:pPr lvl="1">
              <a:buFont typeface="Wingdings" pitchFamily="2" charset="2"/>
              <a:buChar char="v"/>
            </a:pPr>
            <a:r>
              <a:rPr lang="de-DE" dirty="0" smtClean="0">
                <a:solidFill>
                  <a:schemeClr val="tx1"/>
                </a:solidFill>
              </a:rPr>
              <a:t> Intravenöse Zufuhr von Elektrolyten, Fette, Eiweiß, Vitamine Spurenelemente etc.</a:t>
            </a:r>
          </a:p>
          <a:p>
            <a:pPr lvl="1">
              <a:buFont typeface="Wingdings" pitchFamily="2" charset="2"/>
              <a:buChar char="v"/>
            </a:pPr>
            <a:r>
              <a:rPr lang="de-DE" dirty="0" smtClean="0">
                <a:solidFill>
                  <a:schemeClr val="tx1"/>
                </a:solidFill>
              </a:rPr>
              <a:t> Bei septischen Geschehen Antibiotika-Gabe</a:t>
            </a:r>
          </a:p>
          <a:p>
            <a:pPr lvl="1">
              <a:buFont typeface="Wingdings" pitchFamily="2" charset="2"/>
              <a:buChar char="v"/>
            </a:pPr>
            <a:r>
              <a:rPr lang="de-DE" dirty="0" smtClean="0">
                <a:solidFill>
                  <a:schemeClr val="tx1"/>
                </a:solidFill>
              </a:rPr>
              <a:t> </a:t>
            </a:r>
            <a:r>
              <a:rPr lang="de-DE" dirty="0" err="1" smtClean="0">
                <a:solidFill>
                  <a:schemeClr val="tx1"/>
                </a:solidFill>
              </a:rPr>
              <a:t>Cyclosporin</a:t>
            </a:r>
            <a:r>
              <a:rPr lang="de-DE" dirty="0" smtClean="0">
                <a:solidFill>
                  <a:schemeClr val="tx1"/>
                </a:solidFill>
              </a:rPr>
              <a:t> (Immunsuppressiva)</a:t>
            </a:r>
          </a:p>
        </p:txBody>
      </p:sp>
      <p:sp>
        <p:nvSpPr>
          <p:cNvPr id="10" name="Rechteck 9"/>
          <p:cNvSpPr/>
          <p:nvPr/>
        </p:nvSpPr>
        <p:spPr>
          <a:xfrm>
            <a:off x="1835696" y="1412776"/>
            <a:ext cx="5358680" cy="2376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Mittelschwerer Schub</a:t>
            </a:r>
          </a:p>
          <a:p>
            <a:endParaRPr lang="de-DE" dirty="0" smtClean="0">
              <a:solidFill>
                <a:schemeClr val="tx1"/>
              </a:solidFill>
            </a:endParaRPr>
          </a:p>
          <a:p>
            <a:pPr lvl="1">
              <a:buFont typeface="Wingdings" pitchFamily="2" charset="2"/>
              <a:buChar char="v"/>
            </a:pPr>
            <a:r>
              <a:rPr lang="de-DE" dirty="0" smtClean="0">
                <a:solidFill>
                  <a:schemeClr val="tx1"/>
                </a:solidFill>
              </a:rPr>
              <a:t> Erhöhte Dosis vom Mesalazin</a:t>
            </a:r>
          </a:p>
          <a:p>
            <a:pPr lvl="1">
              <a:buFont typeface="Wingdings" pitchFamily="2" charset="2"/>
              <a:buChar char="v"/>
            </a:pPr>
            <a:r>
              <a:rPr lang="de-DE" dirty="0" smtClean="0">
                <a:solidFill>
                  <a:schemeClr val="tx1"/>
                </a:solidFill>
              </a:rPr>
              <a:t> Prednisolon in geringer Dosis (50-60mg am Tag)</a:t>
            </a:r>
          </a:p>
          <a:p>
            <a:pPr lvl="1">
              <a:buFont typeface="Wingdings" pitchFamily="2" charset="2"/>
              <a:buChar char="v"/>
            </a:pPr>
            <a:r>
              <a:rPr lang="de-DE" dirty="0" smtClean="0">
                <a:solidFill>
                  <a:schemeClr val="tx1"/>
                </a:solidFill>
              </a:rPr>
              <a:t> Ernährung anpassen</a:t>
            </a:r>
          </a:p>
          <a:p>
            <a:pPr lvl="1">
              <a:buFont typeface="Wingdings" pitchFamily="2" charset="2"/>
              <a:buChar char="v"/>
            </a:pPr>
            <a:r>
              <a:rPr lang="de-DE" dirty="0" smtClean="0">
                <a:solidFill>
                  <a:schemeClr val="tx1"/>
                </a:solidFill>
              </a:rPr>
              <a:t> ggf. Flüssigkeitsausgleich   </a:t>
            </a:r>
            <a:endParaRPr lang="de-DE" dirty="0">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Therapie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115616" y="1628800"/>
            <a:ext cx="7128792"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Wenn die intensivmedizinischen Maßnahmen nicht greifen und eine Sepsis mit Multiorganversagen droht, ist eine chirurgische Therapie unumgänglich. Die Colitis ulcerosa ist durch </a:t>
            </a:r>
            <a:r>
              <a:rPr lang="de-DE" dirty="0" err="1" smtClean="0">
                <a:solidFill>
                  <a:schemeClr val="tx1"/>
                </a:solidFill>
              </a:rPr>
              <a:t>Kolektomie</a:t>
            </a:r>
            <a:r>
              <a:rPr lang="de-DE" dirty="0" smtClean="0">
                <a:solidFill>
                  <a:schemeClr val="tx1"/>
                </a:solidFill>
              </a:rPr>
              <a:t> heilbar! </a:t>
            </a:r>
            <a:endParaRPr lang="de-DE" dirty="0">
              <a:solidFill>
                <a:schemeClr val="tx1"/>
              </a:solidFill>
            </a:endParaRPr>
          </a:p>
        </p:txBody>
      </p:sp>
      <p:sp>
        <p:nvSpPr>
          <p:cNvPr id="11" name="Rechteck 10"/>
          <p:cNvSpPr/>
          <p:nvPr/>
        </p:nvSpPr>
        <p:spPr>
          <a:xfrm>
            <a:off x="2123728" y="3717032"/>
            <a:ext cx="4824536"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Remissionserhaltung:</a:t>
            </a:r>
          </a:p>
          <a:p>
            <a:pPr algn="ctr"/>
            <a:endParaRPr lang="de-DE" dirty="0" smtClean="0">
              <a:solidFill>
                <a:schemeClr val="tx1"/>
              </a:solidFill>
            </a:endParaRPr>
          </a:p>
          <a:p>
            <a:pPr lvl="1">
              <a:buFont typeface="Arial" pitchFamily="34" charset="0"/>
              <a:buChar char="•"/>
            </a:pPr>
            <a:r>
              <a:rPr lang="de-DE" dirty="0" smtClean="0">
                <a:solidFill>
                  <a:schemeClr val="tx1"/>
                </a:solidFill>
              </a:rPr>
              <a:t>  Mesalazin (5-ASA) in geringer Dosis</a:t>
            </a:r>
            <a:endParaRPr lang="de-DE" dirty="0">
              <a:solidFill>
                <a:schemeClr val="tx1"/>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Therapie</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907704" y="3212976"/>
            <a:ext cx="5400600" cy="230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de-DE" dirty="0" smtClean="0">
                <a:solidFill>
                  <a:schemeClr val="tx1"/>
                </a:solidFill>
              </a:rPr>
              <a:t> Das Sterblichkeitsrisiko ist insgesamt um den Faktor 1,7 höher als bei Gesunden</a:t>
            </a:r>
          </a:p>
          <a:p>
            <a:endParaRPr lang="de-DE" dirty="0" smtClean="0">
              <a:solidFill>
                <a:schemeClr val="tx1"/>
              </a:solidFill>
            </a:endParaRPr>
          </a:p>
          <a:p>
            <a:pPr>
              <a:buFont typeface="Wingdings" pitchFamily="2" charset="2"/>
              <a:buChar char="v"/>
            </a:pPr>
            <a:r>
              <a:rPr lang="de-DE" dirty="0" smtClean="0">
                <a:solidFill>
                  <a:schemeClr val="tx1"/>
                </a:solidFill>
              </a:rPr>
              <a:t> Ein Kolonkarzinom tritt nur bei totalem oder subtotalem Befall auf, das Risiko liegt etwa bei 6%.</a:t>
            </a:r>
            <a:endParaRPr lang="de-DE" dirty="0">
              <a:solidFill>
                <a:schemeClr val="tx1"/>
              </a:solidFill>
            </a:endParaRPr>
          </a:p>
        </p:txBody>
      </p:sp>
      <p:sp>
        <p:nvSpPr>
          <p:cNvPr id="6" name="Rechteck 5"/>
          <p:cNvSpPr/>
          <p:nvPr/>
        </p:nvSpPr>
        <p:spPr>
          <a:xfrm>
            <a:off x="1835696" y="1340768"/>
            <a:ext cx="5400600"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de-DE" dirty="0" smtClean="0">
                <a:solidFill>
                  <a:schemeClr val="tx1"/>
                </a:solidFill>
              </a:rPr>
              <a:t> Ausschließlicher </a:t>
            </a:r>
            <a:r>
              <a:rPr lang="de-DE" dirty="0" err="1" smtClean="0">
                <a:solidFill>
                  <a:schemeClr val="tx1"/>
                </a:solidFill>
              </a:rPr>
              <a:t>Rektumbefall</a:t>
            </a:r>
            <a:r>
              <a:rPr lang="de-DE" dirty="0" smtClean="0">
                <a:solidFill>
                  <a:schemeClr val="tx1"/>
                </a:solidFill>
              </a:rPr>
              <a:t>: </a:t>
            </a:r>
          </a:p>
          <a:p>
            <a:pPr lvl="1"/>
            <a:r>
              <a:rPr lang="de-DE" dirty="0" smtClean="0">
                <a:solidFill>
                  <a:schemeClr val="tx1"/>
                </a:solidFill>
              </a:rPr>
              <a:t>keine Einschränkung der Lebenserwartung</a:t>
            </a:r>
          </a:p>
          <a:p>
            <a:pPr lvl="1"/>
            <a:endParaRPr lang="de-DE" dirty="0" smtClean="0">
              <a:solidFill>
                <a:schemeClr val="tx1"/>
              </a:solidFill>
            </a:endParaRPr>
          </a:p>
          <a:p>
            <a:pPr>
              <a:buFont typeface="Wingdings" pitchFamily="2" charset="2"/>
              <a:buChar char="v"/>
            </a:pPr>
            <a:r>
              <a:rPr lang="de-DE" dirty="0" smtClean="0">
                <a:solidFill>
                  <a:schemeClr val="tx1"/>
                </a:solidFill>
              </a:rPr>
              <a:t> Pankolitis: </a:t>
            </a:r>
          </a:p>
          <a:p>
            <a:pPr lvl="1"/>
            <a:r>
              <a:rPr lang="de-DE" dirty="0" smtClean="0">
                <a:solidFill>
                  <a:schemeClr val="tx1"/>
                </a:solidFill>
              </a:rPr>
              <a:t>5-Jahres-Überlebensrate &gt;80%</a:t>
            </a:r>
          </a:p>
          <a:p>
            <a:endParaRPr lang="de-DE" dirty="0" smtClean="0">
              <a:solidFill>
                <a:schemeClr val="tx1"/>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768-colitisulcerosa-colitis-ulcerosa-Fotolia-9729107-c-Sebastian-Kaulitzki.jpg"/>
          <p:cNvPicPr>
            <a:picLocks noChangeAspect="1"/>
          </p:cNvPicPr>
          <p:nvPr/>
        </p:nvPicPr>
        <p:blipFill>
          <a:blip r:embed="rId2" cstate="print"/>
          <a:stretch>
            <a:fillRect/>
          </a:stretch>
        </p:blipFill>
        <p:spPr>
          <a:xfrm>
            <a:off x="-396552" y="0"/>
            <a:ext cx="10045116" cy="6858000"/>
          </a:xfrm>
          <a:prstGeom prst="rect">
            <a:avLst/>
          </a:prstGeom>
        </p:spPr>
      </p:pic>
      <p:sp>
        <p:nvSpPr>
          <p:cNvPr id="2" name="Titel 1"/>
          <p:cNvSpPr>
            <a:spLocks noGrp="1"/>
          </p:cNvSpPr>
          <p:nvPr>
            <p:ph type="title"/>
          </p:nvPr>
        </p:nvSpPr>
        <p:spPr/>
        <p:txBody>
          <a:bodyPr/>
          <a:lstStyle/>
          <a:p>
            <a:r>
              <a:rPr lang="de-DE" dirty="0" smtClean="0">
                <a:solidFill>
                  <a:schemeClr val="bg1"/>
                </a:solidFill>
              </a:rPr>
              <a:t>Noch </a:t>
            </a:r>
            <a:r>
              <a:rPr lang="de-DE" dirty="0" err="1" smtClean="0">
                <a:solidFill>
                  <a:schemeClr val="bg1"/>
                </a:solidFill>
              </a:rPr>
              <a:t>Fagen</a:t>
            </a:r>
            <a:r>
              <a:rPr lang="de-DE" dirty="0" smtClean="0">
                <a:solidFill>
                  <a:schemeClr val="bg1"/>
                </a:solidFill>
              </a:rPr>
              <a:t> ????</a:t>
            </a:r>
            <a:endParaRPr lang="de-DE" dirty="0">
              <a:solidFill>
                <a:schemeClr val="bg1"/>
              </a:solidFill>
            </a:endParaRPr>
          </a:p>
        </p:txBody>
      </p:sp>
      <p:pic>
        <p:nvPicPr>
          <p:cNvPr id="15" name="Inhaltsplatzhalter 14" descr="thCA6R5YH0.jpg"/>
          <p:cNvPicPr>
            <a:picLocks noGrp="1" noChangeAspect="1"/>
          </p:cNvPicPr>
          <p:nvPr>
            <p:ph idx="1"/>
          </p:nvPr>
        </p:nvPicPr>
        <p:blipFill>
          <a:blip r:embed="rId3" cstate="print"/>
          <a:stretch>
            <a:fillRect/>
          </a:stretch>
        </p:blipFill>
        <p:spPr>
          <a:xfrm>
            <a:off x="1403648" y="1628800"/>
            <a:ext cx="6947506" cy="4608512"/>
          </a:xfr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2.jpg"/>
          <p:cNvPicPr>
            <a:picLocks noChangeAspect="1"/>
          </p:cNvPicPr>
          <p:nvPr/>
        </p:nvPicPr>
        <p:blipFill>
          <a:blip r:embed="rId2" cstate="print">
            <a:lum bright="6000" contrast="12000"/>
          </a:blip>
          <a:stretch>
            <a:fillRect/>
          </a:stretch>
        </p:blipFill>
        <p:spPr>
          <a:xfrm>
            <a:off x="-180528" y="-603448"/>
            <a:ext cx="9324528" cy="9001000"/>
          </a:xfrm>
          <a:prstGeom prst="rect">
            <a:avLst/>
          </a:prstGeom>
        </p:spPr>
      </p:pic>
      <p:sp>
        <p:nvSpPr>
          <p:cNvPr id="4" name="Titel 3"/>
          <p:cNvSpPr>
            <a:spLocks noGrp="1"/>
          </p:cNvSpPr>
          <p:nvPr>
            <p:ph type="ctrTitle"/>
          </p:nvPr>
        </p:nvSpPr>
        <p:spPr/>
        <p:txBody>
          <a:bodyPr/>
          <a:lstStyle/>
          <a:p>
            <a:r>
              <a:rPr lang="de-DE" dirty="0" smtClean="0"/>
              <a:t>Kolonkarzinom</a:t>
            </a:r>
            <a:endParaRPr lang="de-DE" dirty="0"/>
          </a:p>
        </p:txBody>
      </p:sp>
      <p:sp>
        <p:nvSpPr>
          <p:cNvPr id="5" name="Untertitel 4"/>
          <p:cNvSpPr>
            <a:spLocks noGrp="1"/>
          </p:cNvSpPr>
          <p:nvPr>
            <p:ph type="subTitle" idx="1"/>
          </p:nvPr>
        </p:nvSpPr>
        <p:spPr/>
        <p:txBody>
          <a:bodyPr/>
          <a:lstStyle/>
          <a:p>
            <a:endParaRPr lang="de-DE"/>
          </a:p>
        </p:txBody>
      </p:sp>
    </p:spTree>
  </p:cSld>
  <p:clrMapOvr>
    <a:masterClrMapping/>
  </p:clrMapOvr>
  <p:transition>
    <p:zoom dir="in"/>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201006_personalisierte.jpg"/>
          <p:cNvPicPr>
            <a:picLocks noGrp="1" noChangeAspect="1"/>
          </p:cNvPicPr>
          <p:nvPr>
            <p:ph idx="1"/>
          </p:nvPr>
        </p:nvPicPr>
        <p:blipFill>
          <a:blip r:embed="rId2" cstate="print"/>
          <a:stretch>
            <a:fillRect/>
          </a:stretch>
        </p:blipFill>
        <p:spPr>
          <a:xfrm>
            <a:off x="-1908720" y="0"/>
            <a:ext cx="14897890" cy="6858000"/>
          </a:xfrm>
        </p:spPr>
      </p:pic>
      <p:sp>
        <p:nvSpPr>
          <p:cNvPr id="2" name="Titel 1"/>
          <p:cNvSpPr>
            <a:spLocks noGrp="1"/>
          </p:cNvSpPr>
          <p:nvPr>
            <p:ph type="title"/>
          </p:nvPr>
        </p:nvSpPr>
        <p:spPr>
          <a:solidFill>
            <a:schemeClr val="bg1"/>
          </a:solidFill>
        </p:spPr>
        <p:txBody>
          <a:bodyPr/>
          <a:lstStyle/>
          <a:p>
            <a:r>
              <a:rPr lang="de-DE" dirty="0" smtClean="0"/>
              <a:t>Definition</a:t>
            </a:r>
            <a:endParaRPr lang="de-DE" dirty="0"/>
          </a:p>
        </p:txBody>
      </p:sp>
      <p:sp>
        <p:nvSpPr>
          <p:cNvPr id="4" name="Rechteck 3"/>
          <p:cNvSpPr/>
          <p:nvPr/>
        </p:nvSpPr>
        <p:spPr>
          <a:xfrm>
            <a:off x="1691680" y="1556792"/>
            <a:ext cx="6120680"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Als Kolonkarzinom bezeichnet man die bösartige Neubildung von Zellen (Karzinom) im Dickdarm. In den meisten Fällen handelt es sich um Drüsenzellen (</a:t>
            </a:r>
            <a:r>
              <a:rPr lang="de-DE" sz="2000" dirty="0" err="1" smtClean="0"/>
              <a:t>Adenokarzinom</a:t>
            </a:r>
            <a:r>
              <a:rPr lang="de-DE" sz="2000" dirty="0" smtClean="0"/>
              <a:t>). Unter dem übergeordneten Begriff der </a:t>
            </a:r>
            <a:r>
              <a:rPr lang="de-DE" sz="2000" dirty="0" err="1" smtClean="0"/>
              <a:t>kolorektalen</a:t>
            </a:r>
            <a:r>
              <a:rPr lang="de-DE" sz="2000" dirty="0" smtClean="0"/>
              <a:t> Karzinome werden die Malignome des Colons und des Rektums zusammengefasst</a:t>
            </a:r>
            <a:endParaRPr lang="de-DE"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a:solidFill>
            <a:schemeClr val="bg1"/>
          </a:solidFill>
        </p:spPr>
        <p:txBody>
          <a:bodyPr/>
          <a:lstStyle/>
          <a:p>
            <a:r>
              <a:rPr lang="de-DE" dirty="0" smtClean="0"/>
              <a:t>Tumorarten</a:t>
            </a:r>
            <a:endParaRPr lang="de-DE" dirty="0"/>
          </a:p>
        </p:txBody>
      </p:sp>
      <p:sp>
        <p:nvSpPr>
          <p:cNvPr id="3" name="Inhaltsplatzhalter 2"/>
          <p:cNvSpPr>
            <a:spLocks noGrp="1"/>
          </p:cNvSpPr>
          <p:nvPr>
            <p:ph idx="1"/>
          </p:nvPr>
        </p:nvSpPr>
        <p:spPr>
          <a:xfrm>
            <a:off x="467544" y="1628800"/>
            <a:ext cx="8229600" cy="4525963"/>
          </a:xfrm>
        </p:spPr>
        <p:txBody>
          <a:bodyPr/>
          <a:lstStyle/>
          <a:p>
            <a:endParaRPr lang="de-DE" dirty="0"/>
          </a:p>
        </p:txBody>
      </p:sp>
      <p:sp>
        <p:nvSpPr>
          <p:cNvPr id="4" name="Rechteck 3"/>
          <p:cNvSpPr/>
          <p:nvPr/>
        </p:nvSpPr>
        <p:spPr>
          <a:xfrm>
            <a:off x="3347864" y="1844824"/>
            <a:ext cx="1944216" cy="986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smtClean="0"/>
              <a:t>Adenokarzinom</a:t>
            </a:r>
            <a:r>
              <a:rPr lang="de-DE" sz="2000" dirty="0" smtClean="0"/>
              <a:t> (80-90%)</a:t>
            </a:r>
          </a:p>
          <a:p>
            <a:pPr algn="ctr"/>
            <a:endParaRPr lang="de-DE" dirty="0"/>
          </a:p>
        </p:txBody>
      </p:sp>
      <p:sp>
        <p:nvSpPr>
          <p:cNvPr id="5" name="Rechteck 4"/>
          <p:cNvSpPr/>
          <p:nvPr/>
        </p:nvSpPr>
        <p:spPr>
          <a:xfrm>
            <a:off x="3347864" y="3284984"/>
            <a:ext cx="1994520" cy="1130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smtClean="0"/>
              <a:t>Muzinöse</a:t>
            </a:r>
            <a:r>
              <a:rPr lang="de-DE" sz="2000" dirty="0" smtClean="0"/>
              <a:t> </a:t>
            </a:r>
            <a:r>
              <a:rPr lang="de-DE" sz="2000" dirty="0" err="1" smtClean="0"/>
              <a:t>Adenokarzinome</a:t>
            </a:r>
            <a:r>
              <a:rPr lang="de-DE" sz="2000" dirty="0" smtClean="0"/>
              <a:t> (5-15%)</a:t>
            </a:r>
          </a:p>
          <a:p>
            <a:pPr algn="ctr"/>
            <a:endParaRPr lang="de-DE" dirty="0"/>
          </a:p>
        </p:txBody>
      </p:sp>
      <p:sp>
        <p:nvSpPr>
          <p:cNvPr id="6" name="Rechteck 5"/>
          <p:cNvSpPr/>
          <p:nvPr/>
        </p:nvSpPr>
        <p:spPr>
          <a:xfrm>
            <a:off x="3203848" y="4797152"/>
            <a:ext cx="230425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Siegelringkarzinom (1-5%)</a:t>
            </a:r>
          </a:p>
          <a:p>
            <a:pPr algn="ctr"/>
            <a:endParaRPr lang="de-DE"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a:solidFill>
            <a:schemeClr val="bg1"/>
          </a:solidFill>
        </p:spPr>
        <p:txBody>
          <a:bodyPr/>
          <a:lstStyle/>
          <a:p>
            <a:r>
              <a:rPr lang="de-DE" dirty="0" smtClean="0"/>
              <a:t>Lokalisation</a:t>
            </a:r>
            <a:endParaRPr lang="de-DE" dirty="0"/>
          </a:p>
        </p:txBody>
      </p:sp>
      <p:pic>
        <p:nvPicPr>
          <p:cNvPr id="5" name="Inhaltsplatzhalter 4" descr="ca lokalisation.jpg"/>
          <p:cNvPicPr>
            <a:picLocks noGrp="1" noChangeAspect="1"/>
          </p:cNvPicPr>
          <p:nvPr>
            <p:ph idx="1"/>
          </p:nvPr>
        </p:nvPicPr>
        <p:blipFill>
          <a:blip r:embed="rId3" cstate="print"/>
          <a:stretch>
            <a:fillRect/>
          </a:stretch>
        </p:blipFill>
        <p:spPr>
          <a:xfrm>
            <a:off x="2555776" y="1497708"/>
            <a:ext cx="4047020" cy="5360292"/>
          </a:xfrm>
          <a:solidFill>
            <a:schemeClr val="bg1"/>
          </a:solid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a:solidFill>
            <a:schemeClr val="bg1"/>
          </a:solidFill>
        </p:spPr>
        <p:txBody>
          <a:bodyPr/>
          <a:lstStyle/>
          <a:p>
            <a:r>
              <a:rPr lang="de-DE" dirty="0" smtClean="0"/>
              <a:t>Risikofaktoren</a:t>
            </a:r>
            <a:endParaRPr lang="de-DE" dirty="0"/>
          </a:p>
        </p:txBody>
      </p:sp>
      <p:sp>
        <p:nvSpPr>
          <p:cNvPr id="3" name="Inhaltsplatzhalter 2"/>
          <p:cNvSpPr>
            <a:spLocks noGrp="1"/>
          </p:cNvSpPr>
          <p:nvPr>
            <p:ph idx="1"/>
          </p:nvPr>
        </p:nvSpPr>
        <p:spPr>
          <a:solidFill>
            <a:schemeClr val="bg1"/>
          </a:solidFill>
        </p:spPr>
        <p:txBody>
          <a:bodyPr>
            <a:normAutofit/>
          </a:bodyPr>
          <a:lstStyle/>
          <a:p>
            <a:r>
              <a:rPr lang="de-DE" dirty="0" smtClean="0"/>
              <a:t>Nikotin</a:t>
            </a:r>
          </a:p>
          <a:p>
            <a:r>
              <a:rPr lang="de-DE" dirty="0" smtClean="0"/>
              <a:t>Ernährungsgewohnheiten (ballaststoffarm, hoher Konsum von tierischen Fetten, tgl. Verzehr von roten Fleisch)</a:t>
            </a:r>
          </a:p>
          <a:p>
            <a:r>
              <a:rPr lang="de-DE" dirty="0" smtClean="0"/>
              <a:t>Übergewicht und Bewegungsmangel</a:t>
            </a:r>
          </a:p>
          <a:p>
            <a:r>
              <a:rPr lang="de-DE" dirty="0" smtClean="0"/>
              <a:t> Familiäre Disposition</a:t>
            </a:r>
          </a:p>
          <a:p>
            <a:pPr>
              <a:buNone/>
            </a:pPr>
            <a:endParaRPr lang="de-DE" dirty="0" smtClean="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a:solidFill>
            <a:schemeClr val="bg1"/>
          </a:solidFill>
        </p:spPr>
        <p:txBody>
          <a:bodyPr/>
          <a:lstStyle/>
          <a:p>
            <a:r>
              <a:rPr lang="de-DE" dirty="0" smtClean="0"/>
              <a:t>Risikofaktoren</a:t>
            </a:r>
            <a:endParaRPr lang="de-DE" dirty="0"/>
          </a:p>
        </p:txBody>
      </p:sp>
      <p:sp>
        <p:nvSpPr>
          <p:cNvPr id="3" name="Inhaltsplatzhalter 2"/>
          <p:cNvSpPr>
            <a:spLocks noGrp="1"/>
          </p:cNvSpPr>
          <p:nvPr>
            <p:ph idx="1"/>
          </p:nvPr>
        </p:nvSpPr>
        <p:spPr>
          <a:solidFill>
            <a:schemeClr val="bg1"/>
          </a:solidFill>
        </p:spPr>
        <p:txBody>
          <a:bodyPr/>
          <a:lstStyle/>
          <a:p>
            <a:r>
              <a:rPr lang="de-DE" dirty="0" smtClean="0"/>
              <a:t>Sonnenmangel (</a:t>
            </a:r>
            <a:r>
              <a:rPr lang="de-DE" dirty="0" err="1" smtClean="0"/>
              <a:t>Vit</a:t>
            </a:r>
            <a:r>
              <a:rPr lang="de-DE" dirty="0" smtClean="0"/>
              <a:t>.-D)</a:t>
            </a:r>
          </a:p>
          <a:p>
            <a:r>
              <a:rPr lang="de-DE" dirty="0" smtClean="0"/>
              <a:t>Dickdarmpolypen</a:t>
            </a:r>
          </a:p>
          <a:p>
            <a:r>
              <a:rPr lang="de-DE" dirty="0" smtClean="0"/>
              <a:t> Morbus </a:t>
            </a:r>
            <a:r>
              <a:rPr lang="de-DE" dirty="0" err="1" smtClean="0"/>
              <a:t>Crohn</a:t>
            </a:r>
            <a:endParaRPr lang="de-DE" dirty="0" smtClean="0"/>
          </a:p>
          <a:p>
            <a:r>
              <a:rPr lang="de-DE" dirty="0" smtClean="0"/>
              <a:t> Colitis </a:t>
            </a:r>
            <a:r>
              <a:rPr lang="de-DE" dirty="0" err="1" smtClean="0"/>
              <a:t>Ulzerosa</a:t>
            </a:r>
            <a:endParaRPr lang="de-DE" dirty="0" smtClean="0"/>
          </a:p>
          <a:p>
            <a:pPr>
              <a:buNone/>
            </a:pPr>
            <a:endParaRPr lang="de-DE"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lstStyle/>
          <a:p>
            <a:r>
              <a:rPr lang="de-DE" dirty="0" smtClean="0"/>
              <a:t>Häufigkeit</a:t>
            </a:r>
            <a:endParaRPr lang="de-DE" dirty="0"/>
          </a:p>
        </p:txBody>
      </p:sp>
      <p:sp>
        <p:nvSpPr>
          <p:cNvPr id="3" name="Inhaltsplatzhalter 2"/>
          <p:cNvSpPr>
            <a:spLocks noGrp="1"/>
          </p:cNvSpPr>
          <p:nvPr>
            <p:ph idx="1"/>
          </p:nvPr>
        </p:nvSpPr>
        <p:spPr/>
        <p:txBody>
          <a:bodyPr/>
          <a:lstStyle/>
          <a:p>
            <a:endParaRPr lang="de-DE" dirty="0"/>
          </a:p>
        </p:txBody>
      </p:sp>
      <p:sp>
        <p:nvSpPr>
          <p:cNvPr id="5" name="Abgerundetes Rechteck 4"/>
          <p:cNvSpPr/>
          <p:nvPr/>
        </p:nvSpPr>
        <p:spPr>
          <a:xfrm>
            <a:off x="683568" y="1988840"/>
            <a:ext cx="7632848" cy="252028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Die </a:t>
            </a:r>
            <a:r>
              <a:rPr lang="de-DE" sz="2400" dirty="0" err="1" smtClean="0"/>
              <a:t>Achalasie</a:t>
            </a:r>
            <a:r>
              <a:rPr lang="de-DE" sz="2400" dirty="0" smtClean="0"/>
              <a:t> ist relativ selten: Sie zeigt sich jährlich mit einer Häufigkeit von weniger als 1 neuen Fall pro 100.000 Einwohnern. Sie kann in jedem Lebensalter entstehen, doch meistens tritt sie zwischen dem 20. und 40. Lebensjahr auf.</a:t>
            </a:r>
          </a:p>
          <a:p>
            <a:pPr algn="ctr"/>
            <a:endParaRPr lang="de-DE" dirty="0"/>
          </a:p>
        </p:txBody>
      </p:sp>
    </p:spTree>
  </p:cSld>
  <p:clrMapOvr>
    <a:masterClrMapping/>
  </p:clrMapOvr>
  <p:transition>
    <p:dissolv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a:solidFill>
            <a:schemeClr val="bg1"/>
          </a:solidFill>
        </p:spPr>
        <p:txBody>
          <a:bodyPr/>
          <a:lstStyle/>
          <a:p>
            <a:r>
              <a:rPr lang="de-DE" dirty="0" smtClean="0"/>
              <a:t>Pathogenese</a:t>
            </a:r>
            <a:endParaRPr lang="de-DE" dirty="0"/>
          </a:p>
        </p:txBody>
      </p:sp>
      <p:sp>
        <p:nvSpPr>
          <p:cNvPr id="3" name="Inhaltsplatzhalter 2"/>
          <p:cNvSpPr>
            <a:spLocks noGrp="1"/>
          </p:cNvSpPr>
          <p:nvPr>
            <p:ph idx="1"/>
          </p:nvPr>
        </p:nvSpPr>
        <p:spPr/>
        <p:txBody>
          <a:bodyPr/>
          <a:lstStyle/>
          <a:p>
            <a:pPr>
              <a:buNone/>
            </a:pPr>
            <a:endParaRPr lang="de-DE" dirty="0"/>
          </a:p>
        </p:txBody>
      </p:sp>
      <p:sp>
        <p:nvSpPr>
          <p:cNvPr id="4" name="Rechteck 3"/>
          <p:cNvSpPr/>
          <p:nvPr/>
        </p:nvSpPr>
        <p:spPr>
          <a:xfrm>
            <a:off x="467544" y="1556792"/>
            <a:ext cx="828092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de-DE" dirty="0" smtClean="0"/>
              <a:t>Meistens entwickelt sich ein Kolonkarzinom aus</a:t>
            </a:r>
          </a:p>
          <a:p>
            <a:pPr algn="ctr">
              <a:buNone/>
            </a:pPr>
            <a:r>
              <a:rPr lang="de-DE" dirty="0" smtClean="0"/>
              <a:t>gutartigen Dickdarmadenome (Polypen). Ob ein solcher Polyp entartet hängt von verschiedenen Faktoren ab:</a:t>
            </a:r>
          </a:p>
          <a:p>
            <a:pPr algn="ctr"/>
            <a:endParaRPr lang="de-DE" dirty="0"/>
          </a:p>
        </p:txBody>
      </p:sp>
      <p:sp>
        <p:nvSpPr>
          <p:cNvPr id="5" name="Rechteck 4"/>
          <p:cNvSpPr/>
          <p:nvPr/>
        </p:nvSpPr>
        <p:spPr>
          <a:xfrm>
            <a:off x="467544" y="4005064"/>
            <a:ext cx="468052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 Je kleiner das Adenom , desto geringer ist die Wahrscheinlichkeit der Entartung (unter 1cm)</a:t>
            </a:r>
            <a:endParaRPr lang="de-DE" dirty="0"/>
          </a:p>
        </p:txBody>
      </p:sp>
      <p:sp>
        <p:nvSpPr>
          <p:cNvPr id="6" name="Rechteck 5"/>
          <p:cNvSpPr/>
          <p:nvPr/>
        </p:nvSpPr>
        <p:spPr>
          <a:xfrm>
            <a:off x="467544" y="2852936"/>
            <a:ext cx="345638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Grad der Zellmissbildung (Dysplasie)</a:t>
            </a:r>
            <a:endParaRPr lang="de-DE" dirty="0"/>
          </a:p>
        </p:txBody>
      </p:sp>
      <p:sp>
        <p:nvSpPr>
          <p:cNvPr id="7" name="Rechteck 6"/>
          <p:cNvSpPr/>
          <p:nvPr/>
        </p:nvSpPr>
        <p:spPr>
          <a:xfrm>
            <a:off x="467544" y="5229200"/>
            <a:ext cx="626469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Histologischer Typ:</a:t>
            </a:r>
          </a:p>
          <a:p>
            <a:pPr>
              <a:buFont typeface="Arial" pitchFamily="34" charset="0"/>
              <a:buChar char="•"/>
            </a:pPr>
            <a:r>
              <a:rPr lang="de-DE" dirty="0" smtClean="0"/>
              <a:t> Tubuläre Adenome</a:t>
            </a:r>
          </a:p>
          <a:p>
            <a:pPr>
              <a:buFont typeface="Arial" pitchFamily="34" charset="0"/>
              <a:buChar char="•"/>
            </a:pPr>
            <a:r>
              <a:rPr lang="de-DE" dirty="0" smtClean="0"/>
              <a:t> </a:t>
            </a:r>
            <a:r>
              <a:rPr lang="de-DE" dirty="0" err="1" smtClean="0"/>
              <a:t>Tubulovillöse</a:t>
            </a:r>
            <a:r>
              <a:rPr lang="de-DE" dirty="0" smtClean="0"/>
              <a:t> Adenome</a:t>
            </a:r>
          </a:p>
          <a:p>
            <a:pPr>
              <a:buFont typeface="Arial" pitchFamily="34" charset="0"/>
              <a:buChar char="•"/>
            </a:pPr>
            <a:r>
              <a:rPr lang="de-DE" dirty="0" smtClean="0"/>
              <a:t> Villöse Adenome (höchstes Entartungsrisiko)</a:t>
            </a:r>
            <a:endParaRPr lang="de-DE"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a:solidFill>
            <a:schemeClr val="bg1"/>
          </a:solidFill>
        </p:spPr>
        <p:txBody>
          <a:bodyPr/>
          <a:lstStyle/>
          <a:p>
            <a:r>
              <a:rPr lang="de-DE" dirty="0" smtClean="0"/>
              <a:t>Pathogenese</a:t>
            </a:r>
            <a:endParaRPr lang="de-DE" dirty="0"/>
          </a:p>
        </p:txBody>
      </p:sp>
      <p:sp>
        <p:nvSpPr>
          <p:cNvPr id="3" name="Inhaltsplatzhalter 2"/>
          <p:cNvSpPr>
            <a:spLocks noGrp="1"/>
          </p:cNvSpPr>
          <p:nvPr>
            <p:ph idx="1"/>
          </p:nvPr>
        </p:nvSpPr>
        <p:spPr/>
        <p:txBody>
          <a:bodyPr/>
          <a:lstStyle/>
          <a:p>
            <a:pPr>
              <a:buNone/>
            </a:pPr>
            <a:endParaRPr lang="de-DE" dirty="0"/>
          </a:p>
        </p:txBody>
      </p:sp>
      <p:sp>
        <p:nvSpPr>
          <p:cNvPr id="4" name="Rechteck 3"/>
          <p:cNvSpPr/>
          <p:nvPr/>
        </p:nvSpPr>
        <p:spPr>
          <a:xfrm>
            <a:off x="971600" y="2132856"/>
            <a:ext cx="7128792"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In sehr wenigen Fällen kommt es aufgrund einer erblichen Erkrankung zu einem Tumorleiden. Im Falle des </a:t>
            </a:r>
            <a:r>
              <a:rPr lang="de-DE" sz="2000" dirty="0" err="1" smtClean="0"/>
              <a:t>kolorektalen</a:t>
            </a:r>
            <a:r>
              <a:rPr lang="de-DE" sz="2000" dirty="0" smtClean="0"/>
              <a:t> Karzinoms wäre die familiäre adenomatöse </a:t>
            </a:r>
            <a:r>
              <a:rPr lang="de-DE" sz="2000" dirty="0" err="1" smtClean="0"/>
              <a:t>Polyposis</a:t>
            </a:r>
            <a:r>
              <a:rPr lang="de-DE" sz="2000" dirty="0" smtClean="0"/>
              <a:t> zu nennen.</a:t>
            </a:r>
          </a:p>
          <a:p>
            <a:pPr algn="ctr"/>
            <a:endParaRPr lang="de-DE"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a:solidFill>
            <a:schemeClr val="bg1"/>
          </a:solidFill>
        </p:spPr>
        <p:txBody>
          <a:bodyPr/>
          <a:lstStyle/>
          <a:p>
            <a:r>
              <a:rPr lang="de-DE" dirty="0" smtClean="0"/>
              <a:t>Symptome</a:t>
            </a:r>
            <a:endParaRPr lang="de-DE" dirty="0"/>
          </a:p>
        </p:txBody>
      </p:sp>
      <p:sp>
        <p:nvSpPr>
          <p:cNvPr id="3" name="Inhaltsplatzhalter 2"/>
          <p:cNvSpPr>
            <a:spLocks noGrp="1"/>
          </p:cNvSpPr>
          <p:nvPr>
            <p:ph idx="1"/>
          </p:nvPr>
        </p:nvSpPr>
        <p:spPr>
          <a:solidFill>
            <a:schemeClr val="bg1"/>
          </a:solidFill>
        </p:spPr>
        <p:txBody>
          <a:bodyPr>
            <a:normAutofit lnSpcReduction="10000"/>
          </a:bodyPr>
          <a:lstStyle/>
          <a:p>
            <a:r>
              <a:rPr lang="de-DE" dirty="0" smtClean="0"/>
              <a:t>Gewichtsverlust</a:t>
            </a:r>
          </a:p>
          <a:p>
            <a:r>
              <a:rPr lang="de-DE" dirty="0" smtClean="0"/>
              <a:t>Reduzierter Allgemeinzustand</a:t>
            </a:r>
          </a:p>
          <a:p>
            <a:r>
              <a:rPr lang="de-DE" dirty="0" smtClean="0"/>
              <a:t>Evtl. subfebrile Temperaturen</a:t>
            </a:r>
          </a:p>
          <a:p>
            <a:r>
              <a:rPr lang="de-DE" dirty="0" smtClean="0"/>
              <a:t>Obstipation</a:t>
            </a:r>
          </a:p>
          <a:p>
            <a:r>
              <a:rPr lang="de-DE" dirty="0" smtClean="0"/>
              <a:t>Paradoxe Durchfälle</a:t>
            </a:r>
          </a:p>
          <a:p>
            <a:r>
              <a:rPr lang="de-DE" dirty="0" smtClean="0"/>
              <a:t>Blutbeimengungen/-auflagen im Stuhlgang</a:t>
            </a:r>
          </a:p>
          <a:p>
            <a:r>
              <a:rPr lang="de-DE" dirty="0" smtClean="0"/>
              <a:t>Ileus/</a:t>
            </a:r>
            <a:r>
              <a:rPr lang="de-DE" dirty="0" err="1" smtClean="0"/>
              <a:t>Subileus</a:t>
            </a:r>
            <a:endParaRPr lang="de-DE" dirty="0" smtClean="0"/>
          </a:p>
          <a:p>
            <a:r>
              <a:rPr lang="de-DE" dirty="0" err="1" smtClean="0"/>
              <a:t>Peranale</a:t>
            </a:r>
            <a:r>
              <a:rPr lang="de-DE" dirty="0" smtClean="0"/>
              <a:t> Blutungen</a:t>
            </a:r>
            <a:endParaRPr lang="de-DE"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4" end="4"/>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5" end="5"/>
                                            </p:txEl>
                                          </p:spTgt>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a:solidFill>
            <a:schemeClr val="bg1"/>
          </a:solidFill>
        </p:spPr>
        <p:txBody>
          <a:bodyPr/>
          <a:lstStyle/>
          <a:p>
            <a:r>
              <a:rPr lang="de-DE" dirty="0" smtClean="0"/>
              <a:t>Symptome</a:t>
            </a:r>
            <a:endParaRPr lang="de-DE" dirty="0"/>
          </a:p>
        </p:txBody>
      </p:sp>
      <p:sp>
        <p:nvSpPr>
          <p:cNvPr id="3" name="Inhaltsplatzhalter 2"/>
          <p:cNvSpPr>
            <a:spLocks noGrp="1"/>
          </p:cNvSpPr>
          <p:nvPr>
            <p:ph idx="1"/>
          </p:nvPr>
        </p:nvSpPr>
        <p:spPr>
          <a:solidFill>
            <a:schemeClr val="bg1"/>
          </a:solidFill>
        </p:spPr>
        <p:txBody>
          <a:bodyPr/>
          <a:lstStyle/>
          <a:p>
            <a:r>
              <a:rPr lang="de-DE" dirty="0" smtClean="0"/>
              <a:t>Schmerzen im Abdomen je nach Lokalisation</a:t>
            </a:r>
          </a:p>
          <a:p>
            <a:r>
              <a:rPr lang="de-DE" dirty="0" smtClean="0"/>
              <a:t>Tumor lässt sich </a:t>
            </a:r>
            <a:r>
              <a:rPr lang="de-DE" dirty="0" err="1" smtClean="0"/>
              <a:t>evtl</a:t>
            </a:r>
            <a:r>
              <a:rPr lang="de-DE" dirty="0" smtClean="0"/>
              <a:t> ertasten</a:t>
            </a:r>
          </a:p>
          <a:p>
            <a:r>
              <a:rPr lang="de-DE" dirty="0" smtClean="0"/>
              <a:t>Blutbild : Eisenmangel, </a:t>
            </a:r>
            <a:r>
              <a:rPr lang="de-DE" dirty="0" err="1" smtClean="0"/>
              <a:t>evtl</a:t>
            </a:r>
            <a:r>
              <a:rPr lang="de-DE" dirty="0" smtClean="0"/>
              <a:t> </a:t>
            </a:r>
            <a:r>
              <a:rPr lang="de-DE" dirty="0" err="1" smtClean="0"/>
              <a:t>Hb</a:t>
            </a:r>
            <a:r>
              <a:rPr lang="de-DE" dirty="0" smtClean="0"/>
              <a:t> erniedrigt</a:t>
            </a:r>
          </a:p>
          <a:p>
            <a:r>
              <a:rPr lang="de-DE" dirty="0" smtClean="0"/>
              <a:t>In extremen Fällen Zeichen eines akutes Abdomen, </a:t>
            </a:r>
            <a:r>
              <a:rPr lang="de-DE" dirty="0" err="1" smtClean="0"/>
              <a:t>Schocksymptomatik</a:t>
            </a:r>
            <a:endParaRPr lang="de-DE"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0" end="0"/>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2" end="2"/>
                                            </p:txEl>
                                          </p:spTgt>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a:solidFill>
            <a:schemeClr val="bg1"/>
          </a:solidFill>
        </p:spPr>
        <p:txBody>
          <a:bodyPr/>
          <a:lstStyle/>
          <a:p>
            <a:r>
              <a:rPr lang="de-DE" dirty="0" smtClean="0"/>
              <a:t>Diagnostik</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4067944" y="3933056"/>
            <a:ext cx="4010744"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a:t>
            </a:r>
            <a:r>
              <a:rPr lang="de-DE" sz="2000" dirty="0" smtClean="0"/>
              <a:t>CT/MRT (Metastasen?)</a:t>
            </a:r>
          </a:p>
          <a:p>
            <a:pPr>
              <a:buFont typeface="Arial" pitchFamily="34" charset="0"/>
              <a:buChar char="•"/>
            </a:pPr>
            <a:r>
              <a:rPr lang="de-DE" sz="2000" dirty="0" smtClean="0"/>
              <a:t> Röntgen Thorax (Metastasen?)</a:t>
            </a:r>
          </a:p>
          <a:p>
            <a:pPr>
              <a:buFont typeface="Arial" pitchFamily="34" charset="0"/>
              <a:buChar char="•"/>
            </a:pPr>
            <a:r>
              <a:rPr lang="de-DE" sz="2000" dirty="0" smtClean="0"/>
              <a:t> Labor: Tumormarker</a:t>
            </a:r>
            <a:endParaRPr lang="de-DE" sz="2000" dirty="0"/>
          </a:p>
        </p:txBody>
      </p:sp>
      <p:sp>
        <p:nvSpPr>
          <p:cNvPr id="5" name="Rechteck 4"/>
          <p:cNvSpPr/>
          <p:nvPr/>
        </p:nvSpPr>
        <p:spPr>
          <a:xfrm>
            <a:off x="1763688" y="1628800"/>
            <a:ext cx="424847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a:t>
            </a:r>
            <a:r>
              <a:rPr lang="de-DE" sz="2000" dirty="0" err="1" smtClean="0"/>
              <a:t>Anamnsese</a:t>
            </a:r>
            <a:r>
              <a:rPr lang="de-DE" sz="2000" dirty="0" smtClean="0"/>
              <a:t> </a:t>
            </a:r>
          </a:p>
          <a:p>
            <a:pPr>
              <a:buFont typeface="Arial" pitchFamily="34" charset="0"/>
              <a:buChar char="•"/>
            </a:pPr>
            <a:r>
              <a:rPr lang="de-DE" sz="2000" dirty="0" smtClean="0"/>
              <a:t>Digitale Untersuchung</a:t>
            </a:r>
          </a:p>
          <a:p>
            <a:pPr>
              <a:buFont typeface="Arial" pitchFamily="34" charset="0"/>
              <a:buChar char="•"/>
            </a:pPr>
            <a:r>
              <a:rPr lang="de-DE" sz="2000" dirty="0" smtClean="0"/>
              <a:t> Vollständige Koloskopie mit Biopsie </a:t>
            </a:r>
          </a:p>
          <a:p>
            <a:pPr>
              <a:buFont typeface="Arial" pitchFamily="34" charset="0"/>
              <a:buChar char="•"/>
            </a:pPr>
            <a:r>
              <a:rPr lang="de-DE" sz="2000" dirty="0" smtClean="0"/>
              <a:t> Abdomen Sonographie </a:t>
            </a:r>
            <a:endParaRPr lang="de-DE" sz="20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ca2.jpg"/>
          <p:cNvPicPr>
            <a:picLocks noGrp="1" noChangeAspect="1"/>
          </p:cNvPicPr>
          <p:nvPr>
            <p:ph idx="1"/>
          </p:nvPr>
        </p:nvPicPr>
        <p:blipFill>
          <a:blip r:embed="rId3" cstate="print"/>
          <a:stretch>
            <a:fillRect/>
          </a:stretch>
        </p:blipFill>
        <p:spPr>
          <a:xfrm>
            <a:off x="1475656" y="548680"/>
            <a:ext cx="6443743" cy="5544616"/>
          </a:xfrm>
        </p:spPr>
      </p:pic>
    </p:spTree>
  </p:cSld>
  <p:clrMapOvr>
    <a:masterClrMapping/>
  </p:clrMapOvr>
  <p:transition>
    <p:dissolv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ca3.jpg"/>
          <p:cNvPicPr>
            <a:picLocks noGrp="1" noChangeAspect="1"/>
          </p:cNvPicPr>
          <p:nvPr>
            <p:ph idx="1"/>
          </p:nvPr>
        </p:nvPicPr>
        <p:blipFill>
          <a:blip r:embed="rId3" cstate="print"/>
          <a:stretch>
            <a:fillRect/>
          </a:stretch>
        </p:blipFill>
        <p:spPr>
          <a:xfrm>
            <a:off x="1259632" y="836712"/>
            <a:ext cx="6697848" cy="5759628"/>
          </a:xfrm>
        </p:spPr>
      </p:pic>
    </p:spTree>
  </p:cSld>
  <p:clrMapOvr>
    <a:masterClrMapping/>
  </p:clrMapOvr>
  <p:transition>
    <p:dissolv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ca.jpg"/>
          <p:cNvPicPr>
            <a:picLocks noGrp="1" noChangeAspect="1"/>
          </p:cNvPicPr>
          <p:nvPr>
            <p:ph idx="1"/>
          </p:nvPr>
        </p:nvPicPr>
        <p:blipFill>
          <a:blip r:embed="rId3" cstate="print"/>
          <a:stretch>
            <a:fillRect/>
          </a:stretch>
        </p:blipFill>
        <p:spPr>
          <a:xfrm>
            <a:off x="1331640" y="980728"/>
            <a:ext cx="6451916" cy="5544616"/>
          </a:xfrm>
        </p:spPr>
      </p:pic>
    </p:spTree>
  </p:cSld>
  <p:clrMapOvr>
    <a:masterClrMapping/>
  </p:clrMapOvr>
  <p:transition>
    <p:dissolv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ca4.jpg"/>
          <p:cNvPicPr>
            <a:picLocks noGrp="1" noChangeAspect="1"/>
          </p:cNvPicPr>
          <p:nvPr>
            <p:ph idx="1"/>
          </p:nvPr>
        </p:nvPicPr>
        <p:blipFill>
          <a:blip r:embed="rId3" cstate="print"/>
          <a:stretch>
            <a:fillRect/>
          </a:stretch>
        </p:blipFill>
        <p:spPr>
          <a:xfrm>
            <a:off x="1259632" y="908720"/>
            <a:ext cx="6341293" cy="5456461"/>
          </a:xfrm>
        </p:spPr>
      </p:pic>
    </p:spTree>
  </p:cSld>
  <p:clrMapOvr>
    <a:masterClrMapping/>
  </p:clrMapOvr>
  <p:transition>
    <p:dissolv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ca5.jpg"/>
          <p:cNvPicPr>
            <a:picLocks noGrp="1" noChangeAspect="1"/>
          </p:cNvPicPr>
          <p:nvPr>
            <p:ph idx="1"/>
          </p:nvPr>
        </p:nvPicPr>
        <p:blipFill>
          <a:blip r:embed="rId3" cstate="print"/>
          <a:stretch>
            <a:fillRect/>
          </a:stretch>
        </p:blipFill>
        <p:spPr>
          <a:xfrm>
            <a:off x="1331640" y="980728"/>
            <a:ext cx="6624736" cy="5696758"/>
          </a:xfrm>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normAutofit lnSpcReduction="10000"/>
          </a:bodyPr>
          <a:lstStyle/>
          <a:p>
            <a:r>
              <a:rPr lang="de-DE" dirty="0" smtClean="0"/>
              <a:t>Da die Ursache unklar ist gibt es nur eine symptomatische Therapie</a:t>
            </a:r>
          </a:p>
          <a:p>
            <a:r>
              <a:rPr lang="de-DE" dirty="0" smtClean="0"/>
              <a:t>Mit einem Ballondilatator versucht man den unteren </a:t>
            </a:r>
            <a:r>
              <a:rPr lang="de-DE" dirty="0" err="1" smtClean="0"/>
              <a:t>Ösophagussphinkter</a:t>
            </a:r>
            <a:r>
              <a:rPr lang="de-DE" dirty="0" smtClean="0"/>
              <a:t> schonend </a:t>
            </a:r>
            <a:r>
              <a:rPr lang="de-DE" dirty="0" err="1" smtClean="0"/>
              <a:t>zudehnen</a:t>
            </a:r>
            <a:endParaRPr lang="de-DE" dirty="0" smtClean="0"/>
          </a:p>
          <a:p>
            <a:r>
              <a:rPr lang="de-DE" dirty="0" smtClean="0"/>
              <a:t>Eine operative Therapie kann bei Rezidiven in Erwägung gezogen werden. Dabei wird die spastische Muskulatur des Ösophagus gespalten (Myotomie)</a:t>
            </a:r>
            <a:endParaRPr lang="de-DE"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ca6.jpg"/>
          <p:cNvPicPr>
            <a:picLocks noGrp="1" noChangeAspect="1"/>
          </p:cNvPicPr>
          <p:nvPr>
            <p:ph idx="1"/>
          </p:nvPr>
        </p:nvPicPr>
        <p:blipFill>
          <a:blip r:embed="rId3" cstate="print"/>
          <a:stretch>
            <a:fillRect/>
          </a:stretch>
        </p:blipFill>
        <p:spPr>
          <a:xfrm>
            <a:off x="1115616" y="971766"/>
            <a:ext cx="6840760" cy="5886234"/>
          </a:xfrm>
        </p:spPr>
      </p:pic>
    </p:spTree>
  </p:cSld>
  <p:clrMapOvr>
    <a:masterClrMapping/>
  </p:clrMapOvr>
  <p:transition>
    <p:dissolv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p:txBody>
          <a:bodyPr/>
          <a:lstStyle/>
          <a:p>
            <a:endParaRPr lang="de-DE"/>
          </a:p>
        </p:txBody>
      </p:sp>
      <p:pic>
        <p:nvPicPr>
          <p:cNvPr id="5" name="Inhaltsplatzhalter 4" descr="ca7.jpg"/>
          <p:cNvPicPr>
            <a:picLocks noGrp="1" noChangeAspect="1"/>
          </p:cNvPicPr>
          <p:nvPr>
            <p:ph idx="1"/>
          </p:nvPr>
        </p:nvPicPr>
        <p:blipFill>
          <a:blip r:embed="rId3" cstate="print"/>
          <a:stretch>
            <a:fillRect/>
          </a:stretch>
        </p:blipFill>
        <p:spPr>
          <a:xfrm>
            <a:off x="1475656" y="908720"/>
            <a:ext cx="6649503" cy="5721665"/>
          </a:xfrm>
        </p:spPr>
      </p:pic>
    </p:spTree>
  </p:cSld>
  <p:clrMapOvr>
    <a:masterClrMapping/>
  </p:clrMapOvr>
  <p:transition>
    <p:dissolv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a:solidFill>
            <a:schemeClr val="bg1"/>
          </a:solidFill>
        </p:spPr>
        <p:txBody>
          <a:bodyPr/>
          <a:lstStyle/>
          <a:p>
            <a:r>
              <a:rPr lang="de-DE" dirty="0" smtClean="0"/>
              <a:t>Metastasen</a:t>
            </a:r>
            <a:endParaRPr lang="de-DE" dirty="0"/>
          </a:p>
        </p:txBody>
      </p:sp>
      <p:sp>
        <p:nvSpPr>
          <p:cNvPr id="3" name="Inhaltsplatzhalter 2"/>
          <p:cNvSpPr>
            <a:spLocks noGrp="1"/>
          </p:cNvSpPr>
          <p:nvPr>
            <p:ph idx="1"/>
          </p:nvPr>
        </p:nvSpPr>
        <p:spPr/>
        <p:txBody>
          <a:bodyPr/>
          <a:lstStyle/>
          <a:p>
            <a:endParaRPr lang="de-DE"/>
          </a:p>
        </p:txBody>
      </p:sp>
      <p:sp>
        <p:nvSpPr>
          <p:cNvPr id="5" name="Rechteck 4"/>
          <p:cNvSpPr/>
          <p:nvPr/>
        </p:nvSpPr>
        <p:spPr>
          <a:xfrm>
            <a:off x="2123728" y="1844824"/>
            <a:ext cx="5040560" cy="26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Das  Kolonkarzinom metastasiert hämatogen über die </a:t>
            </a:r>
            <a:r>
              <a:rPr lang="de-DE" sz="2000" dirty="0" err="1" smtClean="0"/>
              <a:t>Vena</a:t>
            </a:r>
            <a:r>
              <a:rPr lang="de-DE" sz="2000" dirty="0" smtClean="0"/>
              <a:t> </a:t>
            </a:r>
            <a:r>
              <a:rPr lang="de-DE" sz="2000" dirty="0" err="1" smtClean="0"/>
              <a:t>portea</a:t>
            </a:r>
            <a:r>
              <a:rPr lang="de-DE" sz="2000" dirty="0" smtClean="0"/>
              <a:t> in die Leber, Lunge und das Gehirn. Das </a:t>
            </a:r>
            <a:r>
              <a:rPr lang="de-DE" sz="2000" dirty="0" err="1" smtClean="0"/>
              <a:t>Rektumkarzinom</a:t>
            </a:r>
            <a:r>
              <a:rPr lang="de-DE" sz="2000" dirty="0" smtClean="0"/>
              <a:t> metastasiert primär über die </a:t>
            </a:r>
            <a:r>
              <a:rPr lang="de-DE" sz="2000" dirty="0" err="1" smtClean="0"/>
              <a:t>Vena</a:t>
            </a:r>
            <a:r>
              <a:rPr lang="de-DE" sz="2000" dirty="0" smtClean="0"/>
              <a:t> </a:t>
            </a:r>
            <a:r>
              <a:rPr lang="de-DE" sz="2000" dirty="0" err="1" smtClean="0"/>
              <a:t>cava</a:t>
            </a:r>
            <a:r>
              <a:rPr lang="de-DE" sz="2000" dirty="0" smtClean="0"/>
              <a:t> inferior in die Lunge</a:t>
            </a:r>
            <a:endParaRPr lang="de-DE" sz="20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a:solidFill>
            <a:schemeClr val="bg1"/>
          </a:solidFill>
        </p:spPr>
        <p:txBody>
          <a:bodyPr/>
          <a:lstStyle/>
          <a:p>
            <a:r>
              <a:rPr lang="de-DE" dirty="0" smtClean="0"/>
              <a:t>TNM-Klassifikation</a:t>
            </a:r>
            <a:endParaRPr lang="de-DE" dirty="0"/>
          </a:p>
        </p:txBody>
      </p:sp>
      <p:sp>
        <p:nvSpPr>
          <p:cNvPr id="3" name="Inhaltsplatzhalter 2"/>
          <p:cNvSpPr>
            <a:spLocks noGrp="1"/>
          </p:cNvSpPr>
          <p:nvPr>
            <p:ph idx="1"/>
          </p:nvPr>
        </p:nvSpPr>
        <p:spPr>
          <a:xfrm>
            <a:off x="457200" y="1484784"/>
            <a:ext cx="8229600" cy="5112568"/>
          </a:xfrm>
          <a:solidFill>
            <a:schemeClr val="bg1"/>
          </a:solidFill>
        </p:spPr>
        <p:txBody>
          <a:bodyPr>
            <a:normAutofit fontScale="62500" lnSpcReduction="20000"/>
          </a:bodyPr>
          <a:lstStyle/>
          <a:p>
            <a:pPr algn="ctr">
              <a:buNone/>
            </a:pPr>
            <a:r>
              <a:rPr lang="de-DE" dirty="0" smtClean="0"/>
              <a:t>Aufgrund der unterschiedlichen Stadien und des Allgemeinzustandes ergibt sich die unterschiedlich Prognose der Tumore.</a:t>
            </a:r>
          </a:p>
          <a:p>
            <a:r>
              <a:rPr lang="de-DE" dirty="0" smtClean="0"/>
              <a:t>T - Größe und Ausbreitung des Primärtumors</a:t>
            </a:r>
          </a:p>
          <a:p>
            <a:r>
              <a:rPr lang="de-DE" dirty="0" smtClean="0"/>
              <a:t>T1 - Tumor nur in Submukosa</a:t>
            </a:r>
          </a:p>
          <a:p>
            <a:r>
              <a:rPr lang="de-DE" dirty="0" smtClean="0"/>
              <a:t>T2 - bis </a:t>
            </a:r>
            <a:r>
              <a:rPr lang="de-DE" dirty="0" err="1" smtClean="0"/>
              <a:t>Muscularis</a:t>
            </a:r>
            <a:r>
              <a:rPr lang="de-DE" dirty="0" smtClean="0"/>
              <a:t> </a:t>
            </a:r>
            <a:r>
              <a:rPr lang="de-DE" dirty="0" err="1" smtClean="0"/>
              <a:t>propria</a:t>
            </a:r>
            <a:endParaRPr lang="de-DE" dirty="0" smtClean="0"/>
          </a:p>
          <a:p>
            <a:r>
              <a:rPr lang="de-DE" dirty="0" smtClean="0"/>
              <a:t>T3 - bis </a:t>
            </a:r>
            <a:r>
              <a:rPr lang="de-DE" dirty="0" err="1" smtClean="0"/>
              <a:t>Subserosa</a:t>
            </a:r>
            <a:endParaRPr lang="de-DE" dirty="0" smtClean="0"/>
          </a:p>
          <a:p>
            <a:r>
              <a:rPr lang="de-DE" dirty="0" smtClean="0"/>
              <a:t>T4 - Befall von Peritoneum, Invasion benachbarter Organe</a:t>
            </a:r>
          </a:p>
          <a:p>
            <a:pPr>
              <a:buNone/>
            </a:pPr>
            <a:endParaRPr lang="de-DE" dirty="0" smtClean="0"/>
          </a:p>
          <a:p>
            <a:r>
              <a:rPr lang="de-DE" dirty="0" smtClean="0"/>
              <a:t>N - Befall von Lymphknotenstationen</a:t>
            </a:r>
          </a:p>
          <a:p>
            <a:r>
              <a:rPr lang="de-DE" dirty="0" smtClean="0"/>
              <a:t>N0 - keine Lymphknotenmetastasen</a:t>
            </a:r>
          </a:p>
          <a:p>
            <a:r>
              <a:rPr lang="de-DE" dirty="0" smtClean="0"/>
              <a:t>N1 - 1-3 regionäre Lymphknoten befallen</a:t>
            </a:r>
          </a:p>
          <a:p>
            <a:r>
              <a:rPr lang="de-DE" dirty="0" smtClean="0"/>
              <a:t>N2 - mehr als 4 befallene Lymphknoten</a:t>
            </a:r>
          </a:p>
          <a:p>
            <a:pPr>
              <a:buNone/>
            </a:pPr>
            <a:endParaRPr lang="de-DE" dirty="0" smtClean="0"/>
          </a:p>
          <a:p>
            <a:r>
              <a:rPr lang="de-DE" dirty="0" smtClean="0"/>
              <a:t>M - </a:t>
            </a:r>
            <a:r>
              <a:rPr lang="de-DE" dirty="0" err="1" smtClean="0"/>
              <a:t>Metastasenbildung</a:t>
            </a:r>
            <a:endParaRPr lang="de-DE" dirty="0" smtClean="0"/>
          </a:p>
          <a:p>
            <a:r>
              <a:rPr lang="de-DE" dirty="0" smtClean="0"/>
              <a:t>M0 - keine </a:t>
            </a:r>
            <a:r>
              <a:rPr lang="de-DE" dirty="0" err="1" smtClean="0"/>
              <a:t>Fernmestastasen</a:t>
            </a:r>
            <a:endParaRPr lang="de-DE" dirty="0" smtClean="0"/>
          </a:p>
          <a:p>
            <a:r>
              <a:rPr lang="de-DE" dirty="0" smtClean="0"/>
              <a:t>M1 - </a:t>
            </a:r>
            <a:r>
              <a:rPr lang="de-DE" dirty="0" err="1" smtClean="0"/>
              <a:t>Fernmestastasen</a:t>
            </a:r>
            <a:endParaRPr lang="de-DE" dirty="0" smtClean="0"/>
          </a:p>
          <a:p>
            <a:endParaRPr lang="de-DE"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4" end="4"/>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5" end="5"/>
                                            </p:txEl>
                                          </p:spTgt>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7" end="7"/>
                                            </p:txEl>
                                          </p:spTgt>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6"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8" end="8"/>
                                            </p:txEl>
                                          </p:spTgt>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2"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9" end="9"/>
                                            </p:txEl>
                                          </p:spTgt>
                                        </p:tgtEl>
                                      </p:cBhvr>
                                    </p:animEffect>
                                  </p:childTnLst>
                                </p:cTn>
                              </p:par>
                            </p:childTnLst>
                          </p:cTn>
                        </p:par>
                        <p:par>
                          <p:cTn id="64" fill="hold">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68"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69" dur="1000"/>
                                        <p:tgtEl>
                                          <p:spTgt spid="3">
                                            <p:txEl>
                                              <p:pRg st="10" end="10"/>
                                            </p:txEl>
                                          </p:spTgt>
                                        </p:tgtEl>
                                      </p:cBhvr>
                                    </p:animEffect>
                                  </p:childTnLst>
                                </p:cTn>
                              </p:par>
                            </p:childTnLst>
                          </p:cTn>
                        </p:par>
                        <p:par>
                          <p:cTn id="70" fill="hold">
                            <p:stCondLst>
                              <p:cond delay="11000"/>
                            </p:stCondLst>
                            <p:childTnLst>
                              <p:par>
                                <p:cTn id="71" presetID="55" presetClass="entr" presetSubtype="0" fill="hold" grpId="0" nodeType="after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p:cTn id="73" dur="1000" fill="hold"/>
                                        <p:tgtEl>
                                          <p:spTgt spid="3">
                                            <p:txEl>
                                              <p:pRg st="12" end="12"/>
                                            </p:txEl>
                                          </p:spTgt>
                                        </p:tgtEl>
                                        <p:attrNameLst>
                                          <p:attrName>ppt_w</p:attrName>
                                        </p:attrNameLst>
                                      </p:cBhvr>
                                      <p:tavLst>
                                        <p:tav tm="0">
                                          <p:val>
                                            <p:strVal val="#ppt_w*0.70"/>
                                          </p:val>
                                        </p:tav>
                                        <p:tav tm="100000">
                                          <p:val>
                                            <p:strVal val="#ppt_w"/>
                                          </p:val>
                                        </p:tav>
                                      </p:tavLst>
                                    </p:anim>
                                    <p:anim calcmode="lin" valueType="num">
                                      <p:cBhvr>
                                        <p:cTn id="74"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75" dur="1000"/>
                                        <p:tgtEl>
                                          <p:spTgt spid="3">
                                            <p:txEl>
                                              <p:pRg st="12" end="12"/>
                                            </p:txEl>
                                          </p:spTgt>
                                        </p:tgtEl>
                                      </p:cBhvr>
                                    </p:animEffect>
                                  </p:childTnLst>
                                </p:cTn>
                              </p:par>
                            </p:childTnLst>
                          </p:cTn>
                        </p:par>
                        <p:par>
                          <p:cTn id="76" fill="hold">
                            <p:stCondLst>
                              <p:cond delay="12000"/>
                            </p:stCondLst>
                            <p:childTnLst>
                              <p:par>
                                <p:cTn id="77" presetID="55" presetClass="entr" presetSubtype="0" fill="hold" grpId="0" nodeType="after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p:cTn id="79" dur="1000" fill="hold"/>
                                        <p:tgtEl>
                                          <p:spTgt spid="3">
                                            <p:txEl>
                                              <p:pRg st="13" end="13"/>
                                            </p:txEl>
                                          </p:spTgt>
                                        </p:tgtEl>
                                        <p:attrNameLst>
                                          <p:attrName>ppt_w</p:attrName>
                                        </p:attrNameLst>
                                      </p:cBhvr>
                                      <p:tavLst>
                                        <p:tav tm="0">
                                          <p:val>
                                            <p:strVal val="#ppt_w*0.70"/>
                                          </p:val>
                                        </p:tav>
                                        <p:tav tm="100000">
                                          <p:val>
                                            <p:strVal val="#ppt_w"/>
                                          </p:val>
                                        </p:tav>
                                      </p:tavLst>
                                    </p:anim>
                                    <p:anim calcmode="lin" valueType="num">
                                      <p:cBhvr>
                                        <p:cTn id="80" dur="10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81" dur="1000"/>
                                        <p:tgtEl>
                                          <p:spTgt spid="3">
                                            <p:txEl>
                                              <p:pRg st="13" end="13"/>
                                            </p:txEl>
                                          </p:spTgt>
                                        </p:tgtEl>
                                      </p:cBhvr>
                                    </p:animEffect>
                                  </p:childTnLst>
                                </p:cTn>
                              </p:par>
                            </p:childTnLst>
                          </p:cTn>
                        </p:par>
                        <p:par>
                          <p:cTn id="82" fill="hold">
                            <p:stCondLst>
                              <p:cond delay="13000"/>
                            </p:stCondLst>
                            <p:childTnLst>
                              <p:par>
                                <p:cTn id="83" presetID="55" presetClass="entr" presetSubtype="0" fill="hold" grpId="0" nodeType="after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p:cTn id="85" dur="1000" fill="hold"/>
                                        <p:tgtEl>
                                          <p:spTgt spid="3">
                                            <p:txEl>
                                              <p:pRg st="14" end="14"/>
                                            </p:txEl>
                                          </p:spTgt>
                                        </p:tgtEl>
                                        <p:attrNameLst>
                                          <p:attrName>ppt_w</p:attrName>
                                        </p:attrNameLst>
                                      </p:cBhvr>
                                      <p:tavLst>
                                        <p:tav tm="0">
                                          <p:val>
                                            <p:strVal val="#ppt_w*0.70"/>
                                          </p:val>
                                        </p:tav>
                                        <p:tav tm="100000">
                                          <p:val>
                                            <p:strVal val="#ppt_w"/>
                                          </p:val>
                                        </p:tav>
                                      </p:tavLst>
                                    </p:anim>
                                    <p:anim calcmode="lin" valueType="num">
                                      <p:cBhvr>
                                        <p:cTn id="86" dur="1000" fill="hold"/>
                                        <p:tgtEl>
                                          <p:spTgt spid="3">
                                            <p:txEl>
                                              <p:pRg st="14" end="14"/>
                                            </p:txEl>
                                          </p:spTgt>
                                        </p:tgtEl>
                                        <p:attrNameLst>
                                          <p:attrName>ppt_h</p:attrName>
                                        </p:attrNameLst>
                                      </p:cBhvr>
                                      <p:tavLst>
                                        <p:tav tm="0">
                                          <p:val>
                                            <p:strVal val="#ppt_h"/>
                                          </p:val>
                                        </p:tav>
                                        <p:tav tm="100000">
                                          <p:val>
                                            <p:strVal val="#ppt_h"/>
                                          </p:val>
                                        </p:tav>
                                      </p:tavLst>
                                    </p:anim>
                                    <p:animEffect transition="in" filter="fade">
                                      <p:cBhvr>
                                        <p:cTn id="87"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a:solidFill>
            <a:schemeClr val="bg1"/>
          </a:solidFill>
        </p:spPr>
        <p:txBody>
          <a:bodyPr/>
          <a:lstStyle/>
          <a:p>
            <a:r>
              <a:rPr lang="de-DE" dirty="0" smtClean="0"/>
              <a:t>Therapie</a:t>
            </a:r>
            <a:endParaRPr lang="de-DE" dirty="0"/>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2051720" y="1844824"/>
            <a:ext cx="5256584"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Je nach Stadium, beinhaltet die Therapie </a:t>
            </a:r>
            <a:r>
              <a:rPr lang="de-DE" sz="2000" dirty="0" err="1" smtClean="0"/>
              <a:t>initial</a:t>
            </a:r>
            <a:r>
              <a:rPr lang="de-DE" sz="2000" dirty="0" smtClean="0"/>
              <a:t> eine primäre lokale chirurgische Sanierung, die </a:t>
            </a:r>
            <a:r>
              <a:rPr lang="de-DE" sz="2000" dirty="0" err="1" smtClean="0"/>
              <a:t>adjuvante</a:t>
            </a:r>
            <a:r>
              <a:rPr lang="de-DE" sz="2000" dirty="0" smtClean="0"/>
              <a:t> oder </a:t>
            </a:r>
            <a:r>
              <a:rPr lang="de-DE" sz="2000" dirty="0" err="1" smtClean="0"/>
              <a:t>neoadjuvante</a:t>
            </a:r>
            <a:r>
              <a:rPr lang="de-DE" sz="2000" dirty="0" smtClean="0"/>
              <a:t> Chemotherapie, sowie radioonkologische Verfahren. Auch den palliativen Maßnahmen kommt große Bedeutung zu</a:t>
            </a:r>
            <a:endParaRPr lang="de-DE" sz="2000"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a:solidFill>
            <a:schemeClr val="bg1"/>
          </a:solidFill>
        </p:spPr>
        <p:txBody>
          <a:bodyPr/>
          <a:lstStyle/>
          <a:p>
            <a:r>
              <a:rPr lang="de-DE" dirty="0" smtClean="0"/>
              <a:t>Prophylaxe</a:t>
            </a:r>
            <a:endParaRPr lang="de-DE" dirty="0"/>
          </a:p>
        </p:txBody>
      </p:sp>
      <p:sp>
        <p:nvSpPr>
          <p:cNvPr id="3" name="Inhaltsplatzhalter 2"/>
          <p:cNvSpPr>
            <a:spLocks noGrp="1"/>
          </p:cNvSpPr>
          <p:nvPr>
            <p:ph idx="1"/>
          </p:nvPr>
        </p:nvSpPr>
        <p:spPr>
          <a:solidFill>
            <a:schemeClr val="bg1"/>
          </a:solidFill>
        </p:spPr>
        <p:txBody>
          <a:bodyPr>
            <a:normAutofit/>
          </a:bodyPr>
          <a:lstStyle/>
          <a:p>
            <a:r>
              <a:rPr lang="de-DE" dirty="0" smtClean="0"/>
              <a:t>Rechtzeitig erkannt, ist ein Kolonkarzinom durch Exzision heilbar. </a:t>
            </a:r>
          </a:p>
          <a:p>
            <a:r>
              <a:rPr lang="de-DE" dirty="0" smtClean="0"/>
              <a:t>Als Vorsorgeuntersuchung wird ab dem 50. Lebensjahr - bei familiärer Belastung auch früher - eine Koloskopie empfohlen. </a:t>
            </a:r>
          </a:p>
          <a:p>
            <a:r>
              <a:rPr lang="de-DE" dirty="0" smtClean="0"/>
              <a:t>Im Rahmen dieser Untersuchung können auch Vorstufen des Kolonkarzinoms (wie z.B. Darmpolypen) entfernt werden. </a:t>
            </a:r>
            <a:endParaRPr lang="de-DE"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a:solidFill>
            <a:schemeClr val="bg1"/>
          </a:solidFill>
        </p:spPr>
        <p:txBody>
          <a:bodyPr/>
          <a:lstStyle/>
          <a:p>
            <a:r>
              <a:rPr lang="de-DE" dirty="0" smtClean="0"/>
              <a:t>Prophylaxe</a:t>
            </a:r>
            <a:endParaRPr lang="de-DE" dirty="0"/>
          </a:p>
        </p:txBody>
      </p:sp>
      <p:sp>
        <p:nvSpPr>
          <p:cNvPr id="3" name="Inhaltsplatzhalter 2"/>
          <p:cNvSpPr>
            <a:spLocks noGrp="1"/>
          </p:cNvSpPr>
          <p:nvPr>
            <p:ph idx="1"/>
          </p:nvPr>
        </p:nvSpPr>
        <p:spPr>
          <a:solidFill>
            <a:schemeClr val="bg1"/>
          </a:solidFill>
        </p:spPr>
        <p:txBody>
          <a:bodyPr>
            <a:normAutofit fontScale="92500" lnSpcReduction="10000"/>
          </a:bodyPr>
          <a:lstStyle/>
          <a:p>
            <a:r>
              <a:rPr lang="de-DE" dirty="0" smtClean="0"/>
              <a:t>Als </a:t>
            </a:r>
            <a:r>
              <a:rPr lang="de-DE" dirty="0" err="1" smtClean="0"/>
              <a:t>protektive</a:t>
            </a:r>
            <a:r>
              <a:rPr lang="de-DE" dirty="0" smtClean="0"/>
              <a:t> Faktoren, welche der Entstehung eines Kolonkarzinoms vorbeugen gelten:</a:t>
            </a:r>
          </a:p>
          <a:p>
            <a:r>
              <a:rPr lang="de-DE" dirty="0" smtClean="0"/>
              <a:t>Fettarme, ballaststoffreiche, fleischarme, gemüsereiche und </a:t>
            </a:r>
            <a:r>
              <a:rPr lang="de-DE" dirty="0" err="1" smtClean="0"/>
              <a:t>calciumreiche</a:t>
            </a:r>
            <a:r>
              <a:rPr lang="de-DE" dirty="0" smtClean="0"/>
              <a:t> Kost</a:t>
            </a:r>
          </a:p>
          <a:p>
            <a:r>
              <a:rPr lang="de-DE" dirty="0" smtClean="0"/>
              <a:t>NSAR</a:t>
            </a:r>
          </a:p>
          <a:p>
            <a:r>
              <a:rPr lang="de-DE" dirty="0" smtClean="0"/>
              <a:t>Folsäure</a:t>
            </a:r>
          </a:p>
          <a:p>
            <a:r>
              <a:rPr lang="de-DE" dirty="0" smtClean="0"/>
              <a:t>Ascorbinsäure</a:t>
            </a:r>
          </a:p>
          <a:p>
            <a:r>
              <a:rPr lang="de-DE" dirty="0" smtClean="0"/>
              <a:t>ausreichende medikamentöse Kontrolle chronisch entzündlicher Darmerkrankungen</a:t>
            </a:r>
          </a:p>
          <a:p>
            <a:endParaRPr lang="de-DE"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0" end="0"/>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2" end="2"/>
                                            </p:txEl>
                                          </p:spTgt>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3" end="3"/>
                                            </p:txEl>
                                          </p:spTgt>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
                                            <p:txEl>
                                              <p:pRg st="4" end="4"/>
                                            </p:txEl>
                                          </p:spTgt>
                                        </p:tgtEl>
                                      </p:cBhvr>
                                    </p:animEffect>
                                  </p:childTnLst>
                                </p:cTn>
                              </p:par>
                            </p:childTnLst>
                          </p:cTn>
                        </p:par>
                        <p:par>
                          <p:cTn id="40" fill="hold">
                            <p:stCondLst>
                              <p:cond delay="6000"/>
                            </p:stCondLst>
                            <p:childTnLst>
                              <p:par>
                                <p:cTn id="41" presetID="29"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descr="201006_personalisierte.jpg"/>
          <p:cNvPicPr>
            <a:picLocks noChangeAspect="1"/>
          </p:cNvPicPr>
          <p:nvPr/>
        </p:nvPicPr>
        <p:blipFill>
          <a:blip r:embed="rId2" cstate="print"/>
          <a:stretch>
            <a:fillRect/>
          </a:stretch>
        </p:blipFill>
        <p:spPr>
          <a:xfrm>
            <a:off x="-1908720" y="0"/>
            <a:ext cx="14897890" cy="6858000"/>
          </a:xfrm>
          <a:prstGeom prst="rect">
            <a:avLst/>
          </a:prstGeom>
        </p:spPr>
      </p:pic>
      <p:sp>
        <p:nvSpPr>
          <p:cNvPr id="2" name="Titel 1"/>
          <p:cNvSpPr>
            <a:spLocks noGrp="1"/>
          </p:cNvSpPr>
          <p:nvPr>
            <p:ph type="title"/>
          </p:nvPr>
        </p:nvSpPr>
        <p:spPr/>
        <p:txBody>
          <a:bodyPr/>
          <a:lstStyle/>
          <a:p>
            <a:r>
              <a:rPr lang="de-DE" dirty="0" smtClean="0"/>
              <a:t>Noch Fragen???</a:t>
            </a:r>
            <a:endParaRPr lang="de-DE" dirty="0"/>
          </a:p>
        </p:txBody>
      </p:sp>
      <p:pic>
        <p:nvPicPr>
          <p:cNvPr id="5" name="Inhaltsplatzhalter 4" descr="thCA58SOZK.jpg"/>
          <p:cNvPicPr>
            <a:picLocks noGrp="1" noChangeAspect="1"/>
          </p:cNvPicPr>
          <p:nvPr>
            <p:ph idx="1"/>
          </p:nvPr>
        </p:nvPicPr>
        <p:blipFill>
          <a:blip r:embed="rId3" cstate="print"/>
          <a:stretch>
            <a:fillRect/>
          </a:stretch>
        </p:blipFill>
        <p:spPr>
          <a:xfrm>
            <a:off x="1979712" y="2276872"/>
            <a:ext cx="4996346" cy="3330897"/>
          </a:xfr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2.jpg"/>
          <p:cNvPicPr>
            <a:picLocks noChangeAspect="1"/>
          </p:cNvPicPr>
          <p:nvPr/>
        </p:nvPicPr>
        <p:blipFill>
          <a:blip r:embed="rId2" cstate="print">
            <a:lum bright="-6000" contrast="8000"/>
          </a:blip>
          <a:stretch>
            <a:fillRect/>
          </a:stretch>
        </p:blipFill>
        <p:spPr>
          <a:xfrm>
            <a:off x="0" y="-963488"/>
            <a:ext cx="10332640" cy="9289032"/>
          </a:xfrm>
          <a:prstGeom prst="rect">
            <a:avLst/>
          </a:prstGeom>
        </p:spPr>
      </p:pic>
      <p:sp>
        <p:nvSpPr>
          <p:cNvPr id="4" name="Titel 3"/>
          <p:cNvSpPr>
            <a:spLocks noGrp="1"/>
          </p:cNvSpPr>
          <p:nvPr>
            <p:ph type="ctrTitle"/>
          </p:nvPr>
        </p:nvSpPr>
        <p:spPr/>
        <p:txBody>
          <a:bodyPr/>
          <a:lstStyle/>
          <a:p>
            <a:r>
              <a:rPr lang="de-DE" dirty="0" err="1" smtClean="0"/>
              <a:t>Ösophagusdevertikel</a:t>
            </a:r>
            <a:endParaRPr lang="de-DE" dirty="0"/>
          </a:p>
        </p:txBody>
      </p:sp>
      <p:sp>
        <p:nvSpPr>
          <p:cNvPr id="5" name="Untertitel 4"/>
          <p:cNvSpPr>
            <a:spLocks noGrp="1"/>
          </p:cNvSpPr>
          <p:nvPr>
            <p:ph type="subTitle" idx="1"/>
          </p:nvPr>
        </p:nvSpPr>
        <p:spPr/>
        <p:txBody>
          <a:bodyPr/>
          <a:lstStyle/>
          <a:p>
            <a:r>
              <a:rPr lang="de-DE" dirty="0" smtClean="0">
                <a:solidFill>
                  <a:schemeClr val="tx1">
                    <a:lumMod val="75000"/>
                    <a:lumOff val="25000"/>
                  </a:schemeClr>
                </a:solidFill>
              </a:rPr>
              <a:t>Erkrankungen der Speiseröhre</a:t>
            </a:r>
            <a:endParaRPr lang="de-DE" dirty="0">
              <a:solidFill>
                <a:schemeClr val="tx1">
                  <a:lumMod val="75000"/>
                  <a:lumOff val="25000"/>
                </a:schemeClr>
              </a:solidFill>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speise10.jpg"/>
          <p:cNvPicPr>
            <a:picLocks noChangeAspect="1"/>
          </p:cNvPicPr>
          <p:nvPr/>
        </p:nvPicPr>
        <p:blipFill>
          <a:blip r:embed="rId2" cstate="print">
            <a:lum bright="54000" contrast="51000"/>
          </a:blip>
          <a:stretch>
            <a:fillRect/>
          </a:stretch>
        </p:blipFill>
        <p:spPr>
          <a:xfrm>
            <a:off x="-565079" y="0"/>
            <a:ext cx="10274158" cy="6858000"/>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pPr>
              <a:buNone/>
            </a:pPr>
            <a:endParaRPr lang="de-DE" dirty="0"/>
          </a:p>
        </p:txBody>
      </p:sp>
      <p:sp>
        <p:nvSpPr>
          <p:cNvPr id="4" name="Rechteck 3"/>
          <p:cNvSpPr/>
          <p:nvPr/>
        </p:nvSpPr>
        <p:spPr>
          <a:xfrm>
            <a:off x="2195736" y="2276872"/>
            <a:ext cx="4608512" cy="201622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err="1" smtClean="0">
                <a:solidFill>
                  <a:schemeClr val="bg1"/>
                </a:solidFill>
              </a:rPr>
              <a:t>Ösophagusdevertikel</a:t>
            </a:r>
            <a:r>
              <a:rPr lang="de-DE" sz="2000" b="1" dirty="0" smtClean="0">
                <a:solidFill>
                  <a:schemeClr val="bg1"/>
                </a:solidFill>
              </a:rPr>
              <a:t> sind Ausstülpungen der Wand (</a:t>
            </a:r>
            <a:r>
              <a:rPr lang="de-DE" sz="2000" b="1" dirty="0" err="1" smtClean="0">
                <a:solidFill>
                  <a:schemeClr val="bg1"/>
                </a:solidFill>
              </a:rPr>
              <a:t>Devertikel</a:t>
            </a:r>
            <a:r>
              <a:rPr lang="de-DE" sz="2000" b="1" dirty="0" smtClean="0">
                <a:solidFill>
                  <a:schemeClr val="bg1"/>
                </a:solidFill>
              </a:rPr>
              <a:t>) der Speiseröhre</a:t>
            </a:r>
            <a:endParaRPr lang="de-DE" sz="20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lstStyle/>
          <a:p>
            <a:r>
              <a:rPr lang="de-DE" dirty="0" smtClean="0"/>
              <a:t>Einteilung</a:t>
            </a:r>
            <a:endParaRPr lang="de-DE" dirty="0"/>
          </a:p>
        </p:txBody>
      </p:sp>
      <p:sp>
        <p:nvSpPr>
          <p:cNvPr id="3" name="Inhaltsplatzhalter 2"/>
          <p:cNvSpPr>
            <a:spLocks noGrp="1"/>
          </p:cNvSpPr>
          <p:nvPr>
            <p:ph idx="1"/>
          </p:nvPr>
        </p:nvSpPr>
        <p:spPr/>
        <p:txBody>
          <a:bodyPr/>
          <a:lstStyle/>
          <a:p>
            <a:endParaRPr lang="de-DE" dirty="0"/>
          </a:p>
        </p:txBody>
      </p:sp>
      <p:sp>
        <p:nvSpPr>
          <p:cNvPr id="4" name="Abgerundetes Rechteck 3"/>
          <p:cNvSpPr/>
          <p:nvPr/>
        </p:nvSpPr>
        <p:spPr>
          <a:xfrm>
            <a:off x="1403648" y="2132856"/>
            <a:ext cx="6192688" cy="237626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Nach der Pathogenese und Beschaffenheit der Ausstülpung werden grundsätzlich zwei Formen des </a:t>
            </a:r>
            <a:r>
              <a:rPr lang="de-DE" sz="2000" dirty="0" err="1" smtClean="0"/>
              <a:t>Ösophagusdivertikels</a:t>
            </a:r>
            <a:r>
              <a:rPr lang="de-DE" sz="2000" dirty="0" smtClean="0"/>
              <a:t> unterschieden</a:t>
            </a:r>
          </a:p>
          <a:p>
            <a:pPr algn="ct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normAutofit fontScale="90000"/>
          </a:bodyPr>
          <a:lstStyle/>
          <a:p>
            <a:r>
              <a:rPr lang="de-DE" dirty="0" smtClean="0"/>
              <a:t>Echtes </a:t>
            </a:r>
            <a:r>
              <a:rPr lang="de-DE" dirty="0" err="1" smtClean="0"/>
              <a:t>Devertikel</a:t>
            </a:r>
            <a:r>
              <a:rPr lang="de-DE" dirty="0" smtClean="0"/>
              <a:t> (</a:t>
            </a:r>
            <a:r>
              <a:rPr lang="de-DE" dirty="0" err="1" smtClean="0"/>
              <a:t>Traktionsdevertikel</a:t>
            </a:r>
            <a:r>
              <a:rPr lang="de-DE" dirty="0" smtClean="0"/>
              <a:t>)</a:t>
            </a:r>
            <a:endParaRPr lang="de-DE" dirty="0"/>
          </a:p>
        </p:txBody>
      </p:sp>
      <p:sp>
        <p:nvSpPr>
          <p:cNvPr id="3" name="Inhaltsplatzhalter 2"/>
          <p:cNvSpPr>
            <a:spLocks noGrp="1"/>
          </p:cNvSpPr>
          <p:nvPr>
            <p:ph idx="1"/>
          </p:nvPr>
        </p:nvSpPr>
        <p:spPr/>
        <p:txBody>
          <a:bodyPr/>
          <a:lstStyle/>
          <a:p>
            <a:pPr>
              <a:buNone/>
            </a:pPr>
            <a:endParaRPr lang="de-DE" dirty="0"/>
          </a:p>
        </p:txBody>
      </p:sp>
      <p:sp>
        <p:nvSpPr>
          <p:cNvPr id="4" name="Abgerundetes Rechteck 3"/>
          <p:cNvSpPr/>
          <p:nvPr/>
        </p:nvSpPr>
        <p:spPr>
          <a:xfrm>
            <a:off x="2987824" y="1628800"/>
            <a:ext cx="2520280" cy="144016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gesamte Wand des Ösophagus sackt aus</a:t>
            </a:r>
            <a:endParaRPr lang="de-DE" dirty="0"/>
          </a:p>
        </p:txBody>
      </p:sp>
      <p:sp>
        <p:nvSpPr>
          <p:cNvPr id="5" name="Abgerundetes Rechteck 4"/>
          <p:cNvSpPr/>
          <p:nvPr/>
        </p:nvSpPr>
        <p:spPr>
          <a:xfrm>
            <a:off x="2051720" y="3429000"/>
            <a:ext cx="4427984" cy="208823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Es entsteht auf der Grundlage von aus der Fetalzeit persistierender Gewebeverbindungen zwischen Ösophagus und Trachea </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55" presetClass="entr" presetSubtype="0" fill="hold" grpId="0" nodeType="afterEffect">
                                  <p:stCondLst>
                                    <p:cond delay="2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normAutofit fontScale="90000"/>
          </a:bodyPr>
          <a:lstStyle/>
          <a:p>
            <a:r>
              <a:rPr lang="de-DE" dirty="0" smtClean="0"/>
              <a:t>Falsches </a:t>
            </a:r>
            <a:r>
              <a:rPr lang="de-DE" dirty="0" err="1" smtClean="0"/>
              <a:t>Devertikel</a:t>
            </a:r>
            <a:r>
              <a:rPr lang="de-DE" dirty="0" smtClean="0"/>
              <a:t> (</a:t>
            </a:r>
            <a:r>
              <a:rPr lang="de-DE" dirty="0" err="1" smtClean="0"/>
              <a:t>Pulsionsdevertikel</a:t>
            </a:r>
            <a:r>
              <a:rPr lang="de-DE" dirty="0" smtClean="0"/>
              <a:t>)</a:t>
            </a:r>
            <a:endParaRPr lang="de-DE" dirty="0"/>
          </a:p>
        </p:txBody>
      </p:sp>
      <p:sp>
        <p:nvSpPr>
          <p:cNvPr id="3" name="Inhaltsplatzhalter 2"/>
          <p:cNvSpPr>
            <a:spLocks noGrp="1"/>
          </p:cNvSpPr>
          <p:nvPr>
            <p:ph idx="1"/>
          </p:nvPr>
        </p:nvSpPr>
        <p:spPr/>
        <p:txBody>
          <a:bodyPr>
            <a:normAutofit/>
          </a:bodyPr>
          <a:lstStyle/>
          <a:p>
            <a:endParaRPr lang="de-DE" dirty="0"/>
          </a:p>
        </p:txBody>
      </p:sp>
      <p:sp>
        <p:nvSpPr>
          <p:cNvPr id="4" name="Abgerundetes Rechteck 3"/>
          <p:cNvSpPr/>
          <p:nvPr/>
        </p:nvSpPr>
        <p:spPr>
          <a:xfrm>
            <a:off x="0" y="1916832"/>
            <a:ext cx="4392488" cy="230425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Ausstülpungen der Schleimhaut und </a:t>
            </a:r>
            <a:r>
              <a:rPr lang="de-DE" dirty="0" err="1" smtClean="0"/>
              <a:t>Submucosa</a:t>
            </a:r>
            <a:r>
              <a:rPr lang="de-DE" dirty="0" smtClean="0"/>
              <a:t> durch eine Lücke in der Muskelschicht. Sie entstehen durch Druckerhöhungen im Ösophagus. </a:t>
            </a:r>
          </a:p>
          <a:p>
            <a:pPr algn="ctr"/>
            <a:endParaRPr lang="de-DE" dirty="0"/>
          </a:p>
        </p:txBody>
      </p:sp>
      <p:sp>
        <p:nvSpPr>
          <p:cNvPr id="5" name="Abgerundetes Rechteck 4"/>
          <p:cNvSpPr/>
          <p:nvPr/>
        </p:nvSpPr>
        <p:spPr>
          <a:xfrm>
            <a:off x="5076056" y="4581128"/>
            <a:ext cx="3722712" cy="18505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Häufigste Lokalisation eines </a:t>
            </a:r>
            <a:r>
              <a:rPr lang="de-DE" dirty="0" err="1" smtClean="0"/>
              <a:t>Pulsionsdivertikels</a:t>
            </a:r>
            <a:r>
              <a:rPr lang="de-DE" dirty="0" smtClean="0"/>
              <a:t> ist an der Hinterwand des Pharynx (Zenker-Divertikel) </a:t>
            </a:r>
          </a:p>
          <a:p>
            <a:pPr algn="ctr"/>
            <a:endParaRPr lang="de-DE" dirty="0"/>
          </a:p>
        </p:txBody>
      </p:sp>
      <p:sp>
        <p:nvSpPr>
          <p:cNvPr id="6" name="Abgerundetes Rechteck 5"/>
          <p:cNvSpPr/>
          <p:nvPr/>
        </p:nvSpPr>
        <p:spPr>
          <a:xfrm>
            <a:off x="4716016" y="1916832"/>
            <a:ext cx="4427984" cy="230425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Störungen der neuromuskulären Regulation beim Schluckakt führen zur Druckerhöhung im Ösophagus. Durch anatomische Schwachstellen der Muskulatur kommt es infolge dessen zur Ausstülpung von Teilen der Wand. </a:t>
            </a:r>
          </a:p>
          <a:p>
            <a:pPr algn="ctr"/>
            <a:endParaRPr lang="de-DE" dirty="0"/>
          </a:p>
        </p:txBody>
      </p:sp>
      <p:sp>
        <p:nvSpPr>
          <p:cNvPr id="7" name="Abgerundetes Rechteck 6"/>
          <p:cNvSpPr/>
          <p:nvPr/>
        </p:nvSpPr>
        <p:spPr>
          <a:xfrm>
            <a:off x="611560" y="4581128"/>
            <a:ext cx="3096344" cy="1800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Seltener sind </a:t>
            </a:r>
            <a:r>
              <a:rPr lang="de-DE" dirty="0" err="1" smtClean="0"/>
              <a:t>Pulsionsdivertikel</a:t>
            </a:r>
            <a:r>
              <a:rPr lang="de-DE" dirty="0" smtClean="0"/>
              <a:t> zwerchfellnah (</a:t>
            </a:r>
            <a:r>
              <a:rPr lang="de-DE" dirty="0" err="1" smtClean="0"/>
              <a:t>epiphrenische</a:t>
            </a:r>
            <a:r>
              <a:rPr lang="de-DE" dirty="0" smtClean="0"/>
              <a:t> Divertikel). </a:t>
            </a:r>
          </a:p>
          <a:p>
            <a:pPr algn="ctr"/>
            <a:endParaRPr lang="de-DE"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Anatomie/Physiologie</a:t>
            </a:r>
            <a:endParaRPr lang="de-DE" dirty="0"/>
          </a:p>
        </p:txBody>
      </p:sp>
      <p:pic>
        <p:nvPicPr>
          <p:cNvPr id="4" name="Grafik 3" descr="speise2.jpg"/>
          <p:cNvPicPr>
            <a:picLocks noChangeAspect="1"/>
          </p:cNvPicPr>
          <p:nvPr/>
        </p:nvPicPr>
        <p:blipFill>
          <a:blip r:embed="rId2" cstate="print"/>
          <a:stretch>
            <a:fillRect/>
          </a:stretch>
        </p:blipFill>
        <p:spPr>
          <a:xfrm>
            <a:off x="4572000" y="1484784"/>
            <a:ext cx="4077669" cy="4752528"/>
          </a:xfrm>
          <a:prstGeom prst="rect">
            <a:avLst/>
          </a:prstGeom>
        </p:spPr>
      </p:pic>
      <p:sp>
        <p:nvSpPr>
          <p:cNvPr id="5" name="Abgerundetes Rechteck 4"/>
          <p:cNvSpPr/>
          <p:nvPr/>
        </p:nvSpPr>
        <p:spPr>
          <a:xfrm>
            <a:off x="395536" y="2132856"/>
            <a:ext cx="3816424"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Speiseröhre (Ösophagus) ist ein ca. 25cm langer Schlauch, der den Rachen und Magen verbindet</a:t>
            </a:r>
          </a:p>
          <a:p>
            <a:pPr algn="ctr"/>
            <a:endParaRPr lang="de-DE" dirty="0"/>
          </a:p>
        </p:txBody>
      </p:sp>
      <p:sp>
        <p:nvSpPr>
          <p:cNvPr id="7" name="Inhaltsplatzhalter 6"/>
          <p:cNvSpPr>
            <a:spLocks noGrp="1"/>
          </p:cNvSpPr>
          <p:nvPr>
            <p:ph idx="1"/>
          </p:nvPr>
        </p:nvSpPr>
        <p:spPr/>
        <p:txBody>
          <a:bodyPr/>
          <a:lstStyle/>
          <a:p>
            <a:endParaRPr lang="de-DE"/>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descr="speise24.jpg"/>
          <p:cNvPicPr>
            <a:picLocks noGrp="1" noChangeAspect="1"/>
          </p:cNvPicPr>
          <p:nvPr>
            <p:ph idx="1"/>
          </p:nvPr>
        </p:nvPicPr>
        <p:blipFill>
          <a:blip r:embed="rId2" cstate="print"/>
          <a:stretch>
            <a:fillRect/>
          </a:stretch>
        </p:blipFill>
        <p:spPr>
          <a:xfrm>
            <a:off x="2771800" y="0"/>
            <a:ext cx="3816424" cy="6531199"/>
          </a:xfrm>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lstStyle/>
          <a:p>
            <a:r>
              <a:rPr lang="de-DE" dirty="0" smtClean="0"/>
              <a:t>Symptome</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Kleinere Divertikel sind häufig asymptomatisch. Bei symptomatischen Verläufen kommt es zu einem Fremdkörpergefühl und </a:t>
            </a:r>
            <a:r>
              <a:rPr lang="de-DE" dirty="0" err="1" smtClean="0"/>
              <a:t>Dysphagie</a:t>
            </a:r>
            <a:r>
              <a:rPr lang="de-DE" dirty="0" smtClean="0"/>
              <a:t>. Durch Ablagerung von Speisebrei in der Aussackungshöhle kann es zu übelriechendem Mundgeruch (</a:t>
            </a:r>
            <a:r>
              <a:rPr lang="de-DE" i="1" dirty="0" err="1" smtClean="0"/>
              <a:t>Foetor</a:t>
            </a:r>
            <a:r>
              <a:rPr lang="de-DE" i="1" dirty="0" smtClean="0"/>
              <a:t> ex </a:t>
            </a:r>
            <a:r>
              <a:rPr lang="de-DE" i="1" dirty="0" err="1" smtClean="0"/>
              <a:t>ore</a:t>
            </a:r>
            <a:r>
              <a:rPr lang="de-DE" dirty="0" smtClean="0"/>
              <a:t>) kommen. </a:t>
            </a:r>
          </a:p>
          <a:p>
            <a:r>
              <a:rPr lang="de-DE" dirty="0" smtClean="0"/>
              <a:t>Abgelagerte Nahrung kann durch </a:t>
            </a:r>
            <a:r>
              <a:rPr lang="de-DE" dirty="0" err="1" smtClean="0"/>
              <a:t>Regurgitation</a:t>
            </a:r>
            <a:r>
              <a:rPr lang="de-DE" dirty="0" smtClean="0"/>
              <a:t> vor allem nachts ausgestoßen werden. Als Komplikation nächtlicher </a:t>
            </a:r>
            <a:r>
              <a:rPr lang="de-DE" dirty="0" err="1" smtClean="0"/>
              <a:t>Regurgitationen</a:t>
            </a:r>
            <a:r>
              <a:rPr lang="de-DE" dirty="0" smtClean="0"/>
              <a:t> ist vor allem die Aspiration in die Lunge zu befürchten. </a:t>
            </a:r>
          </a:p>
          <a:p>
            <a:r>
              <a:rPr lang="de-DE" dirty="0" smtClean="0"/>
              <a:t>Weitere Komplikationen sind Blutungen, Perforation und Ausbildung von Fisteln. </a:t>
            </a:r>
          </a:p>
          <a:p>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3000"/>
                            </p:stCondLst>
                            <p:childTnLst>
                              <p:par>
                                <p:cTn id="11" presetID="55" presetClass="entr" presetSubtype="0" fill="hold" grpId="0"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6000"/>
                            </p:stCondLst>
                            <p:childTnLst>
                              <p:par>
                                <p:cTn id="17" presetID="55" presetClass="entr" presetSubtype="0" fill="hold" grpId="0" nodeType="after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pic>
        <p:nvPicPr>
          <p:cNvPr id="6" name="Grafik 5" descr="speise23.jpg"/>
          <p:cNvPicPr>
            <a:picLocks noChangeAspect="1"/>
          </p:cNvPicPr>
          <p:nvPr/>
        </p:nvPicPr>
        <p:blipFill>
          <a:blip r:embed="rId3" cstate="print"/>
          <a:stretch>
            <a:fillRect/>
          </a:stretch>
        </p:blipFill>
        <p:spPr>
          <a:xfrm>
            <a:off x="971600" y="1988840"/>
            <a:ext cx="2304256" cy="6198449"/>
          </a:xfrm>
          <a:prstGeom prst="rect">
            <a:avLst/>
          </a:prstGeom>
        </p:spPr>
      </p:pic>
      <p:sp>
        <p:nvSpPr>
          <p:cNvPr id="2" name="Titel 1"/>
          <p:cNvSpPr>
            <a:spLocks noGrp="1"/>
          </p:cNvSpPr>
          <p:nvPr>
            <p:ph type="title"/>
          </p:nvPr>
        </p:nvSpPr>
        <p:spPr/>
        <p:txBody>
          <a:bodyPr/>
          <a:lstStyle/>
          <a:p>
            <a:r>
              <a:rPr lang="de-DE" dirty="0" smtClean="0"/>
              <a:t>Diagnose</a:t>
            </a:r>
            <a:endParaRPr lang="de-DE" dirty="0"/>
          </a:p>
        </p:txBody>
      </p:sp>
      <p:pic>
        <p:nvPicPr>
          <p:cNvPr id="5" name="Inhaltsplatzhalter 4" descr="speise22.jpg"/>
          <p:cNvPicPr>
            <a:picLocks noGrp="1" noChangeAspect="1"/>
          </p:cNvPicPr>
          <p:nvPr>
            <p:ph idx="1"/>
          </p:nvPr>
        </p:nvPicPr>
        <p:blipFill>
          <a:blip r:embed="rId4" cstate="print"/>
          <a:stretch>
            <a:fillRect/>
          </a:stretch>
        </p:blipFill>
        <p:spPr>
          <a:xfrm>
            <a:off x="4932040" y="1844824"/>
            <a:ext cx="2835315" cy="5400600"/>
          </a:xfrm>
        </p:spPr>
      </p:pic>
      <p:sp>
        <p:nvSpPr>
          <p:cNvPr id="4" name="Abgerundetes Rechteck 3"/>
          <p:cNvSpPr/>
          <p:nvPr/>
        </p:nvSpPr>
        <p:spPr>
          <a:xfrm>
            <a:off x="2051720" y="1484784"/>
            <a:ext cx="4896544" cy="9361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Röntgenbreischluck unter Verwendung von wasserlöslichem Kontrastmittel</a:t>
            </a:r>
          </a:p>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lstStyle/>
          <a:p>
            <a:r>
              <a:rPr lang="de-DE" dirty="0" smtClean="0"/>
              <a:t>Diagnose</a:t>
            </a:r>
            <a:endParaRPr lang="de-DE" dirty="0"/>
          </a:p>
        </p:txBody>
      </p:sp>
      <p:sp>
        <p:nvSpPr>
          <p:cNvPr id="3" name="Inhaltsplatzhalter 2"/>
          <p:cNvSpPr>
            <a:spLocks noGrp="1"/>
          </p:cNvSpPr>
          <p:nvPr>
            <p:ph idx="1"/>
          </p:nvPr>
        </p:nvSpPr>
        <p:spPr/>
        <p:txBody>
          <a:bodyPr/>
          <a:lstStyle/>
          <a:p>
            <a:endParaRPr lang="de-DE" dirty="0"/>
          </a:p>
        </p:txBody>
      </p:sp>
      <p:pic>
        <p:nvPicPr>
          <p:cNvPr id="4" name="Grafik 3" descr="speise25.jpg"/>
          <p:cNvPicPr>
            <a:picLocks noChangeAspect="1"/>
          </p:cNvPicPr>
          <p:nvPr/>
        </p:nvPicPr>
        <p:blipFill>
          <a:blip r:embed="rId3" cstate="print"/>
          <a:stretch>
            <a:fillRect/>
          </a:stretch>
        </p:blipFill>
        <p:spPr>
          <a:xfrm>
            <a:off x="2339752" y="2492896"/>
            <a:ext cx="4434668" cy="4365104"/>
          </a:xfrm>
          <a:prstGeom prst="rect">
            <a:avLst/>
          </a:prstGeom>
        </p:spPr>
      </p:pic>
      <p:sp>
        <p:nvSpPr>
          <p:cNvPr id="5" name="Abgerundetes Rechteck 4"/>
          <p:cNvSpPr/>
          <p:nvPr/>
        </p:nvSpPr>
        <p:spPr>
          <a:xfrm>
            <a:off x="1691680" y="1556792"/>
            <a:ext cx="5688632" cy="9361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Eine Endoskopie des Ösophagus erlaubt die direkte Darstellung</a:t>
            </a:r>
          </a:p>
          <a:p>
            <a:pPr algn="ct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r>
              <a:rPr lang="de-DE" dirty="0" err="1" smtClean="0"/>
              <a:t>Ösophagusdivertikel</a:t>
            </a:r>
            <a:r>
              <a:rPr lang="de-DE" dirty="0" smtClean="0"/>
              <a:t> sind nur bei störender Symptomatik oder Fistelbildung zu behandeln</a:t>
            </a:r>
          </a:p>
          <a:p>
            <a:pPr>
              <a:buNone/>
            </a:pPr>
            <a:r>
              <a:rPr lang="de-DE" dirty="0" smtClean="0"/>
              <a:t> </a:t>
            </a:r>
          </a:p>
          <a:p>
            <a:r>
              <a:rPr lang="de-DE" dirty="0" smtClean="0"/>
              <a:t>Dabei ist eine Myotomie mit Resektion des </a:t>
            </a:r>
            <a:r>
              <a:rPr lang="de-DE" dirty="0" err="1" smtClean="0"/>
              <a:t>Divertikelsacks</a:t>
            </a:r>
            <a:r>
              <a:rPr lang="de-DE" dirty="0" smtClean="0"/>
              <a:t> und Verschluss das Vorgehen der Wahl.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2.jpg"/>
          <p:cNvPicPr>
            <a:picLocks noChangeAspect="1"/>
          </p:cNvPicPr>
          <p:nvPr/>
        </p:nvPicPr>
        <p:blipFill>
          <a:blip r:embed="rId2" cstate="print">
            <a:lum bright="-6000" contrast="8000"/>
          </a:blip>
          <a:stretch>
            <a:fillRect/>
          </a:stretch>
        </p:blipFill>
        <p:spPr>
          <a:xfrm>
            <a:off x="0" y="-963488"/>
            <a:ext cx="10332640" cy="9289032"/>
          </a:xfrm>
          <a:prstGeom prst="rect">
            <a:avLst/>
          </a:prstGeom>
        </p:spPr>
      </p:pic>
      <p:sp>
        <p:nvSpPr>
          <p:cNvPr id="4" name="Titel 3"/>
          <p:cNvSpPr>
            <a:spLocks noGrp="1"/>
          </p:cNvSpPr>
          <p:nvPr>
            <p:ph type="ctrTitle"/>
          </p:nvPr>
        </p:nvSpPr>
        <p:spPr/>
        <p:txBody>
          <a:bodyPr>
            <a:normAutofit fontScale="90000"/>
          </a:bodyPr>
          <a:lstStyle/>
          <a:p>
            <a:r>
              <a:rPr lang="de-DE" dirty="0" err="1" smtClean="0"/>
              <a:t>Barret</a:t>
            </a:r>
            <a:r>
              <a:rPr lang="de-DE" dirty="0" smtClean="0"/>
              <a:t>-Ösophagus (Zylinderepithel Metaplasie des Ösophagus)</a:t>
            </a:r>
            <a:endParaRPr lang="de-DE" dirty="0"/>
          </a:p>
        </p:txBody>
      </p:sp>
      <p:sp>
        <p:nvSpPr>
          <p:cNvPr id="5" name="Untertitel 4"/>
          <p:cNvSpPr>
            <a:spLocks noGrp="1"/>
          </p:cNvSpPr>
          <p:nvPr>
            <p:ph type="subTitle" idx="1"/>
          </p:nvPr>
        </p:nvSpPr>
        <p:spPr/>
        <p:txBody>
          <a:bodyPr/>
          <a:lstStyle/>
          <a:p>
            <a:r>
              <a:rPr lang="de-DE" dirty="0" smtClean="0">
                <a:solidFill>
                  <a:schemeClr val="tx1">
                    <a:lumMod val="85000"/>
                    <a:lumOff val="15000"/>
                  </a:schemeClr>
                </a:solidFill>
              </a:rPr>
              <a:t>Erkrankungen der Speiseröhre</a:t>
            </a:r>
            <a:endParaRPr lang="de-DE" dirty="0">
              <a:solidFill>
                <a:schemeClr val="tx1">
                  <a:lumMod val="85000"/>
                  <a:lumOff val="15000"/>
                </a:schemeClr>
              </a:solidFill>
            </a:endParaRP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speise10.jpg"/>
          <p:cNvPicPr>
            <a:picLocks noChangeAspect="1"/>
          </p:cNvPicPr>
          <p:nvPr/>
        </p:nvPicPr>
        <p:blipFill>
          <a:blip r:embed="rId2" cstate="print">
            <a:lum bright="54000" contrast="51000"/>
          </a:blip>
          <a:stretch>
            <a:fillRect/>
          </a:stretch>
        </p:blipFill>
        <p:spPr>
          <a:xfrm>
            <a:off x="-589590" y="0"/>
            <a:ext cx="10274158" cy="6858000"/>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1547664" y="1988840"/>
            <a:ext cx="6048672" cy="288032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Beim gesunden Menschen ist die Speiseröhre mit </a:t>
            </a:r>
            <a:r>
              <a:rPr lang="de-DE" sz="2000" dirty="0" err="1" smtClean="0"/>
              <a:t>Plattenephitel</a:t>
            </a:r>
            <a:r>
              <a:rPr lang="de-DE" sz="2000" dirty="0" smtClean="0"/>
              <a:t> ausgekleidet. Beim </a:t>
            </a:r>
            <a:r>
              <a:rPr lang="de-DE" sz="2000" dirty="0" err="1" smtClean="0"/>
              <a:t>Barret</a:t>
            </a:r>
            <a:r>
              <a:rPr lang="de-DE" sz="2000" dirty="0" smtClean="0"/>
              <a:t>-Ösophagus ist der untere Teil der Speiseröhre mit </a:t>
            </a:r>
            <a:r>
              <a:rPr lang="de-DE" sz="2000" dirty="0" err="1" smtClean="0"/>
              <a:t>Zylinderephitel</a:t>
            </a:r>
            <a:r>
              <a:rPr lang="de-DE" sz="2000" dirty="0" smtClean="0"/>
              <a:t> </a:t>
            </a:r>
            <a:r>
              <a:rPr lang="de-DE" sz="2000" dirty="0" err="1" smtClean="0"/>
              <a:t>ausgeekleidet</a:t>
            </a:r>
            <a:r>
              <a:rPr lang="de-DE" sz="2000" dirty="0" smtClean="0"/>
              <a:t> (Metaplasie)</a:t>
            </a:r>
            <a:endParaRPr lang="de-DE" sz="2000" dirty="0"/>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speise10.jpg"/>
          <p:cNvPicPr>
            <a:picLocks noChangeAspect="1"/>
          </p:cNvPicPr>
          <p:nvPr/>
        </p:nvPicPr>
        <p:blipFill>
          <a:blip r:embed="rId2" cstate="print">
            <a:lum bright="54000" contrast="51000"/>
          </a:blip>
          <a:stretch>
            <a:fillRect/>
          </a:stretch>
        </p:blipFill>
        <p:spPr>
          <a:xfrm>
            <a:off x="-589590" y="0"/>
            <a:ext cx="10274158" cy="6858000"/>
          </a:xfrm>
          <a:prstGeom prst="rect">
            <a:avLst/>
          </a:prstGeom>
        </p:spPr>
      </p:pic>
      <p:sp>
        <p:nvSpPr>
          <p:cNvPr id="2" name="Titel 1"/>
          <p:cNvSpPr>
            <a:spLocks noGrp="1"/>
          </p:cNvSpPr>
          <p:nvPr>
            <p:ph type="title"/>
          </p:nvPr>
        </p:nvSpPr>
        <p:spPr/>
        <p:txBody>
          <a:bodyPr/>
          <a:lstStyle/>
          <a:p>
            <a:endParaRPr lang="de-DE"/>
          </a:p>
        </p:txBody>
      </p:sp>
      <p:pic>
        <p:nvPicPr>
          <p:cNvPr id="4" name="Inhaltsplatzhalter 3" descr="speise4.jpg"/>
          <p:cNvPicPr>
            <a:picLocks noGrp="1" noChangeAspect="1"/>
          </p:cNvPicPr>
          <p:nvPr>
            <p:ph idx="1"/>
          </p:nvPr>
        </p:nvPicPr>
        <p:blipFill>
          <a:blip r:embed="rId3" cstate="print"/>
          <a:stretch>
            <a:fillRect/>
          </a:stretch>
        </p:blipFill>
        <p:spPr>
          <a:xfrm>
            <a:off x="1043608" y="548680"/>
            <a:ext cx="6103565" cy="60493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lstStyle/>
          <a:p>
            <a:r>
              <a:rPr lang="de-DE" dirty="0" smtClean="0"/>
              <a:t>Ursachen</a:t>
            </a:r>
            <a:endParaRPr lang="de-DE" dirty="0"/>
          </a:p>
        </p:txBody>
      </p:sp>
      <p:sp>
        <p:nvSpPr>
          <p:cNvPr id="3" name="Inhaltsplatzhalter 2"/>
          <p:cNvSpPr>
            <a:spLocks noGrp="1"/>
          </p:cNvSpPr>
          <p:nvPr>
            <p:ph idx="1"/>
          </p:nvPr>
        </p:nvSpPr>
        <p:spPr/>
        <p:txBody>
          <a:bodyPr/>
          <a:lstStyle/>
          <a:p>
            <a:r>
              <a:rPr lang="de-DE" dirty="0" smtClean="0"/>
              <a:t>In den meisten Fällen ist die Metaplasie die Folge einer lang andauernden </a:t>
            </a:r>
            <a:r>
              <a:rPr lang="de-DE" dirty="0" err="1" smtClean="0"/>
              <a:t>Refluxerkrankung</a:t>
            </a:r>
            <a:endParaRPr lang="de-DE" dirty="0" smtClean="0"/>
          </a:p>
          <a:p>
            <a:r>
              <a:rPr lang="de-DE" dirty="0" smtClean="0"/>
              <a:t>Nur selten liegt eine angeborene Abnormität vor</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a:buNone/>
            </a:pPr>
            <a:endParaRPr lang="de-DE" dirty="0"/>
          </a:p>
        </p:txBody>
      </p:sp>
      <p:sp>
        <p:nvSpPr>
          <p:cNvPr id="4" name="Rechteck 3"/>
          <p:cNvSpPr/>
          <p:nvPr/>
        </p:nvSpPr>
        <p:spPr>
          <a:xfrm>
            <a:off x="1475656" y="1700808"/>
            <a:ext cx="6264696" cy="30963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Der Patient ist durch eine Entartung der Metaplasie zum </a:t>
            </a:r>
            <a:r>
              <a:rPr lang="de-DE" sz="2000" b="1" dirty="0" err="1" smtClean="0"/>
              <a:t>Adenokarzinom</a:t>
            </a:r>
            <a:r>
              <a:rPr lang="de-DE" sz="2000" dirty="0" smtClean="0"/>
              <a:t> der Speiseröhre bedroht</a:t>
            </a:r>
          </a:p>
          <a:p>
            <a:pPr algn="ct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descr="hintergrundpp1.jpg"/>
          <p:cNvPicPr>
            <a:picLocks noGrp="1" noChangeAspect="1"/>
          </p:cNvPicPr>
          <p:nvPr>
            <p:ph idx="1"/>
          </p:nvPr>
        </p:nvPicPr>
        <p:blipFill>
          <a:blip r:embed="rId2" cstate="print">
            <a:lum bright="20000"/>
          </a:blip>
          <a:stretch>
            <a:fillRect/>
          </a:stretch>
        </p:blipFill>
        <p:spPr>
          <a:xfrm>
            <a:off x="-324544" y="0"/>
            <a:ext cx="10305738" cy="6858000"/>
          </a:xfrm>
        </p:spPr>
      </p:pic>
      <p:sp>
        <p:nvSpPr>
          <p:cNvPr id="2" name="Titel 1"/>
          <p:cNvSpPr>
            <a:spLocks noGrp="1"/>
          </p:cNvSpPr>
          <p:nvPr>
            <p:ph type="title"/>
          </p:nvPr>
        </p:nvSpPr>
        <p:spPr/>
        <p:txBody>
          <a:bodyPr/>
          <a:lstStyle/>
          <a:p>
            <a:r>
              <a:rPr lang="de-DE" dirty="0" smtClean="0"/>
              <a:t>Anatomie/Physiologie</a:t>
            </a:r>
            <a:endParaRPr lang="de-DE" dirty="0"/>
          </a:p>
        </p:txBody>
      </p:sp>
      <p:sp>
        <p:nvSpPr>
          <p:cNvPr id="4" name="Rechteck 3"/>
          <p:cNvSpPr/>
          <p:nvPr/>
        </p:nvSpPr>
        <p:spPr>
          <a:xfrm>
            <a:off x="1475656" y="1412776"/>
            <a:ext cx="576064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Wand der Speiseröhre besteht aus drei Schichten </a:t>
            </a:r>
          </a:p>
        </p:txBody>
      </p:sp>
      <p:sp>
        <p:nvSpPr>
          <p:cNvPr id="5" name="Abgerundetes Rechteck 4"/>
          <p:cNvSpPr/>
          <p:nvPr/>
        </p:nvSpPr>
        <p:spPr>
          <a:xfrm>
            <a:off x="899592" y="2636912"/>
            <a:ext cx="705678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dirty="0" smtClean="0"/>
              <a:t> </a:t>
            </a:r>
            <a:r>
              <a:rPr lang="de-DE" b="1" dirty="0" err="1" smtClean="0"/>
              <a:t>Tunica</a:t>
            </a:r>
            <a:r>
              <a:rPr lang="de-DE" b="1" dirty="0" smtClean="0"/>
              <a:t> </a:t>
            </a:r>
            <a:r>
              <a:rPr lang="de-DE" b="1" dirty="0" err="1" smtClean="0"/>
              <a:t>mucosa</a:t>
            </a:r>
            <a:r>
              <a:rPr lang="de-DE" b="1" dirty="0" smtClean="0"/>
              <a:t> </a:t>
            </a:r>
            <a:r>
              <a:rPr lang="de-DE" dirty="0" smtClean="0"/>
              <a:t>ist die innere Schleimschicht </a:t>
            </a:r>
          </a:p>
          <a:p>
            <a:pPr>
              <a:buFont typeface="Arial" pitchFamily="34" charset="0"/>
              <a:buChar char="•"/>
            </a:pPr>
            <a:r>
              <a:rPr lang="de-DE" dirty="0"/>
              <a:t> </a:t>
            </a:r>
            <a:r>
              <a:rPr lang="de-DE" dirty="0" smtClean="0"/>
              <a:t>Sie besteht aus Plattenepithel und enthält zahlreiche Schleimdrüsen</a:t>
            </a:r>
            <a:endParaRPr lang="de-DE" dirty="0"/>
          </a:p>
        </p:txBody>
      </p:sp>
      <p:sp>
        <p:nvSpPr>
          <p:cNvPr id="7" name="Abgerundetes Rechteck 6"/>
          <p:cNvSpPr/>
          <p:nvPr/>
        </p:nvSpPr>
        <p:spPr>
          <a:xfrm>
            <a:off x="2051720" y="4005064"/>
            <a:ext cx="496855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de-DE" b="1" dirty="0" smtClean="0"/>
              <a:t> </a:t>
            </a:r>
            <a:r>
              <a:rPr lang="de-DE" b="1" dirty="0" err="1" smtClean="0"/>
              <a:t>Tela</a:t>
            </a:r>
            <a:r>
              <a:rPr lang="de-DE" b="1" dirty="0" smtClean="0"/>
              <a:t> </a:t>
            </a:r>
            <a:r>
              <a:rPr lang="de-DE" b="1" dirty="0" err="1" smtClean="0"/>
              <a:t>submucosa</a:t>
            </a:r>
            <a:r>
              <a:rPr lang="de-DE" dirty="0" smtClean="0"/>
              <a:t>, eine </a:t>
            </a:r>
            <a:r>
              <a:rPr lang="de-DE" dirty="0" err="1" smtClean="0"/>
              <a:t>bindegewebige</a:t>
            </a:r>
            <a:r>
              <a:rPr lang="de-DE" dirty="0" smtClean="0"/>
              <a:t> verschiebeschicht</a:t>
            </a:r>
            <a:endParaRPr lang="de-DE" dirty="0"/>
          </a:p>
        </p:txBody>
      </p:sp>
      <p:sp>
        <p:nvSpPr>
          <p:cNvPr id="8" name="Abgerundetes Rechteck 7"/>
          <p:cNvSpPr/>
          <p:nvPr/>
        </p:nvSpPr>
        <p:spPr>
          <a:xfrm>
            <a:off x="827584" y="4869160"/>
            <a:ext cx="7200800" cy="1634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b="1" dirty="0" smtClean="0"/>
              <a:t> Tunika </a:t>
            </a:r>
            <a:r>
              <a:rPr lang="de-DE" b="1" dirty="0" err="1" smtClean="0"/>
              <a:t>muskularis</a:t>
            </a:r>
            <a:r>
              <a:rPr lang="de-DE" b="1" dirty="0" smtClean="0"/>
              <a:t> </a:t>
            </a:r>
            <a:r>
              <a:rPr lang="de-DE" dirty="0" smtClean="0"/>
              <a:t>ist die äußere Muskelschicht </a:t>
            </a:r>
          </a:p>
          <a:p>
            <a:pPr>
              <a:buFont typeface="Arial" pitchFamily="34" charset="0"/>
              <a:buChar char="•"/>
            </a:pPr>
            <a:r>
              <a:rPr lang="de-DE" dirty="0"/>
              <a:t> </a:t>
            </a:r>
            <a:r>
              <a:rPr lang="de-DE" dirty="0" smtClean="0"/>
              <a:t>Im oberen </a:t>
            </a:r>
            <a:r>
              <a:rPr lang="de-DE" dirty="0" err="1" smtClean="0"/>
              <a:t>Dritttel</a:t>
            </a:r>
            <a:r>
              <a:rPr lang="de-DE" dirty="0" smtClean="0"/>
              <a:t> quergestreifte Muskulatur </a:t>
            </a:r>
          </a:p>
          <a:p>
            <a:pPr>
              <a:buFont typeface="Arial" pitchFamily="34" charset="0"/>
              <a:buChar char="•"/>
            </a:pPr>
            <a:r>
              <a:rPr lang="de-DE" dirty="0"/>
              <a:t> </a:t>
            </a:r>
            <a:r>
              <a:rPr lang="de-DE" dirty="0" smtClean="0"/>
              <a:t>Im unteren Drittel glatte Muskulatur </a:t>
            </a:r>
          </a:p>
          <a:p>
            <a:pPr>
              <a:buFont typeface="Arial" pitchFamily="34" charset="0"/>
              <a:buChar char="•"/>
            </a:pPr>
            <a:r>
              <a:rPr lang="de-DE" dirty="0"/>
              <a:t> </a:t>
            </a:r>
            <a:r>
              <a:rPr lang="de-DE" dirty="0" smtClean="0"/>
              <a:t>Im mittleren Drittel gemischt quergestreifte und glatte Muskulatur</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4000"/>
                            </p:stCondLst>
                            <p:childTnLst>
                              <p:par>
                                <p:cTn id="13" presetID="8" presetClass="entr" presetSubtype="16"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par>
                          <p:cTn id="16" fill="hold">
                            <p:stCondLst>
                              <p:cond delay="7000"/>
                            </p:stCondLst>
                            <p:childTnLst>
                              <p:par>
                                <p:cTn id="17" presetID="8"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hintergrundpp4.jpg"/>
          <p:cNvPicPr>
            <a:picLocks noChangeAspect="1"/>
          </p:cNvPicPr>
          <p:nvPr/>
        </p:nvPicPr>
        <p:blipFill>
          <a:blip r:embed="rId2" cstate="print">
            <a:lum bright="37000"/>
          </a:blip>
          <a:stretch>
            <a:fillRect/>
          </a:stretch>
        </p:blipFill>
        <p:spPr>
          <a:xfrm>
            <a:off x="-856428" y="0"/>
            <a:ext cx="10205358" cy="6858000"/>
          </a:xfrm>
          <a:prstGeom prst="rect">
            <a:avLst/>
          </a:prstGeom>
        </p:spPr>
      </p:pic>
      <p:sp>
        <p:nvSpPr>
          <p:cNvPr id="2" name="Titel 1"/>
          <p:cNvSpPr>
            <a:spLocks noGrp="1"/>
          </p:cNvSpPr>
          <p:nvPr>
            <p:ph type="title"/>
          </p:nvPr>
        </p:nvSpPr>
        <p:spPr/>
        <p:txBody>
          <a:bodyPr/>
          <a:lstStyle/>
          <a:p>
            <a:r>
              <a:rPr lang="de-DE" dirty="0" smtClean="0"/>
              <a:t>Häufigkeit</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971600" y="1628800"/>
            <a:ext cx="6912768" cy="3600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Etwa jeder 10te Patient der an einer </a:t>
            </a:r>
            <a:r>
              <a:rPr lang="de-DE" sz="2400" dirty="0" err="1" smtClean="0"/>
              <a:t>Refluxösophagitis</a:t>
            </a:r>
            <a:r>
              <a:rPr lang="de-DE" sz="2400" dirty="0" smtClean="0"/>
              <a:t> leidet entwickelt ein </a:t>
            </a:r>
            <a:r>
              <a:rPr lang="de-DE" sz="2400" dirty="0" err="1" smtClean="0"/>
              <a:t>Barret</a:t>
            </a:r>
            <a:r>
              <a:rPr lang="de-DE" sz="2400" dirty="0" smtClean="0"/>
              <a:t>-Ösophagus, jeder 10te Patient mit einem </a:t>
            </a:r>
            <a:r>
              <a:rPr lang="de-DE" sz="2400" dirty="0" err="1" smtClean="0"/>
              <a:t>Barret</a:t>
            </a:r>
            <a:r>
              <a:rPr lang="de-DE" sz="2400" dirty="0" smtClean="0"/>
              <a:t>-Ösophagus entwickeln ein Speiseröhrenkrebs. </a:t>
            </a:r>
          </a:p>
          <a:p>
            <a:pPr algn="ctr"/>
            <a:endParaRPr lang="de-DE" dirty="0"/>
          </a:p>
        </p:txBody>
      </p:sp>
    </p:spTree>
  </p:cSld>
  <p:clrMapOvr>
    <a:masterClrMapping/>
  </p:clrMapOvr>
  <p:transition>
    <p:wheel spokes="3"/>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2.jpg"/>
          <p:cNvPicPr>
            <a:picLocks noChangeAspect="1"/>
          </p:cNvPicPr>
          <p:nvPr/>
        </p:nvPicPr>
        <p:blipFill>
          <a:blip r:embed="rId2" cstate="print">
            <a:lum bright="-6000" contrast="8000"/>
          </a:blip>
          <a:stretch>
            <a:fillRect/>
          </a:stretch>
        </p:blipFill>
        <p:spPr>
          <a:xfrm>
            <a:off x="0" y="-963488"/>
            <a:ext cx="10332640" cy="9289032"/>
          </a:xfrm>
          <a:prstGeom prst="rect">
            <a:avLst/>
          </a:prstGeom>
        </p:spPr>
      </p:pic>
      <p:sp>
        <p:nvSpPr>
          <p:cNvPr id="4" name="Titel 3"/>
          <p:cNvSpPr>
            <a:spLocks noGrp="1"/>
          </p:cNvSpPr>
          <p:nvPr>
            <p:ph type="ctrTitle"/>
          </p:nvPr>
        </p:nvSpPr>
        <p:spPr/>
        <p:txBody>
          <a:bodyPr/>
          <a:lstStyle/>
          <a:p>
            <a:r>
              <a:rPr lang="de-DE" dirty="0" smtClean="0"/>
              <a:t>Tumoren des Ösophagus</a:t>
            </a:r>
            <a:endParaRPr lang="de-DE" dirty="0"/>
          </a:p>
        </p:txBody>
      </p:sp>
      <p:sp>
        <p:nvSpPr>
          <p:cNvPr id="5" name="Untertitel 4"/>
          <p:cNvSpPr>
            <a:spLocks noGrp="1"/>
          </p:cNvSpPr>
          <p:nvPr>
            <p:ph type="subTitle" idx="1"/>
          </p:nvPr>
        </p:nvSpPr>
        <p:spPr/>
        <p:txBody>
          <a:bodyPr/>
          <a:lstStyle/>
          <a:p>
            <a:r>
              <a:rPr lang="de-DE" dirty="0" smtClean="0"/>
              <a:t>Erkrankungen der Speiseröhre</a:t>
            </a:r>
            <a:endParaRPr lang="de-DE" dirty="0"/>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speise10.jpg"/>
          <p:cNvPicPr>
            <a:picLocks noChangeAspect="1"/>
          </p:cNvPicPr>
          <p:nvPr/>
        </p:nvPicPr>
        <p:blipFill>
          <a:blip r:embed="rId2" cstate="print">
            <a:lum bright="54000" contrast="51000"/>
          </a:blip>
          <a:stretch>
            <a:fillRect/>
          </a:stretch>
        </p:blipFill>
        <p:spPr>
          <a:xfrm>
            <a:off x="-565079" y="0"/>
            <a:ext cx="10274158" cy="6858000"/>
          </a:xfrm>
          <a:prstGeom prst="rect">
            <a:avLst/>
          </a:prstGeom>
        </p:spPr>
      </p:pic>
      <p:sp>
        <p:nvSpPr>
          <p:cNvPr id="2" name="Titel 1"/>
          <p:cNvSpPr>
            <a:spLocks noGrp="1"/>
          </p:cNvSpPr>
          <p:nvPr>
            <p:ph type="title"/>
          </p:nvPr>
        </p:nvSpPr>
        <p:spPr/>
        <p:txBody>
          <a:bodyPr/>
          <a:lstStyle/>
          <a:p>
            <a:r>
              <a:rPr lang="de-DE" dirty="0" smtClean="0"/>
              <a:t>Definition</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1259632" y="2132856"/>
            <a:ext cx="6480720" cy="237626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bg1"/>
                </a:solidFill>
              </a:rPr>
              <a:t>Bösartige Erkrankung der Speiseröhre. Meist handelt es sich um ein Plattenepithelkarzinom. Gutartige Tumore sind selten</a:t>
            </a:r>
            <a:r>
              <a:rPr lang="de-DE" b="1" dirty="0" smtClean="0">
                <a:solidFill>
                  <a:schemeClr val="bg1"/>
                </a:solidFill>
              </a:rPr>
              <a:t>.</a:t>
            </a:r>
            <a:endParaRPr lang="de-DE"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speise10.jpg"/>
          <p:cNvPicPr>
            <a:picLocks noChangeAspect="1"/>
          </p:cNvPicPr>
          <p:nvPr/>
        </p:nvPicPr>
        <p:blipFill>
          <a:blip r:embed="rId2" cstate="print">
            <a:lum bright="54000" contrast="51000"/>
          </a:blip>
          <a:stretch>
            <a:fillRect/>
          </a:stretch>
        </p:blipFill>
        <p:spPr>
          <a:xfrm>
            <a:off x="-565079" y="0"/>
            <a:ext cx="10274158" cy="6858000"/>
          </a:xfrm>
          <a:prstGeom prst="rect">
            <a:avLst/>
          </a:prstGeom>
        </p:spPr>
      </p:pic>
      <p:sp>
        <p:nvSpPr>
          <p:cNvPr id="2" name="Titel 1"/>
          <p:cNvSpPr>
            <a:spLocks noGrp="1"/>
          </p:cNvSpPr>
          <p:nvPr>
            <p:ph type="title"/>
          </p:nvPr>
        </p:nvSpPr>
        <p:spPr/>
        <p:txBody>
          <a:bodyPr/>
          <a:lstStyle/>
          <a:p>
            <a:r>
              <a:rPr lang="de-DE" dirty="0" smtClean="0"/>
              <a:t>Häufigkeit</a:t>
            </a:r>
            <a:endParaRPr lang="de-DE" dirty="0"/>
          </a:p>
        </p:txBody>
      </p:sp>
      <p:sp>
        <p:nvSpPr>
          <p:cNvPr id="3" name="Inhaltsplatzhalter 2"/>
          <p:cNvSpPr>
            <a:spLocks noGrp="1"/>
          </p:cNvSpPr>
          <p:nvPr>
            <p:ph idx="1"/>
          </p:nvPr>
        </p:nvSpPr>
        <p:spPr/>
        <p:txBody>
          <a:bodyPr/>
          <a:lstStyle/>
          <a:p>
            <a:pPr>
              <a:buNone/>
            </a:pPr>
            <a:r>
              <a:rPr lang="de-DE" dirty="0" smtClean="0"/>
              <a:t> </a:t>
            </a:r>
            <a:endParaRPr lang="de-DE" dirty="0"/>
          </a:p>
        </p:txBody>
      </p:sp>
      <p:sp>
        <p:nvSpPr>
          <p:cNvPr id="4" name="Abgerundetes Rechteck 3"/>
          <p:cNvSpPr/>
          <p:nvPr/>
        </p:nvSpPr>
        <p:spPr>
          <a:xfrm>
            <a:off x="539552" y="1556792"/>
            <a:ext cx="3384376" cy="15841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 2% aller Malignome und ca. 7% der Karzinome des GIT betreffen den Ösophagus</a:t>
            </a:r>
            <a:endParaRPr lang="de-DE" dirty="0"/>
          </a:p>
        </p:txBody>
      </p:sp>
      <p:sp>
        <p:nvSpPr>
          <p:cNvPr id="5" name="Abgerundetes Rechteck 4"/>
          <p:cNvSpPr/>
          <p:nvPr/>
        </p:nvSpPr>
        <p:spPr>
          <a:xfrm>
            <a:off x="1979712" y="4797152"/>
            <a:ext cx="1944216" cy="12961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Altershäufigkeit : 50.-70. Lebensjahr</a:t>
            </a:r>
            <a:endParaRPr lang="de-DE" dirty="0"/>
          </a:p>
        </p:txBody>
      </p:sp>
      <p:sp>
        <p:nvSpPr>
          <p:cNvPr id="6" name="Abgerundetes Rechteck 5"/>
          <p:cNvSpPr/>
          <p:nvPr/>
        </p:nvSpPr>
        <p:spPr>
          <a:xfrm>
            <a:off x="4716016" y="2852936"/>
            <a:ext cx="2210544" cy="17784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Verhältnis Männer/Frauen 3:1</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3500"/>
                            </p:stCondLst>
                            <p:childTnLst>
                              <p:par>
                                <p:cTn id="17" presetID="55" presetClass="entr" presetSubtype="0" fill="hold" grpId="0" nodeType="after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Pathogenese</a:t>
            </a:r>
            <a:endParaRPr lang="de-DE" dirty="0"/>
          </a:p>
        </p:txBody>
      </p:sp>
      <p:sp>
        <p:nvSpPr>
          <p:cNvPr id="3" name="Inhaltsplatzhalter 2"/>
          <p:cNvSpPr>
            <a:spLocks noGrp="1"/>
          </p:cNvSpPr>
          <p:nvPr>
            <p:ph idx="1"/>
          </p:nvPr>
        </p:nvSpPr>
        <p:spPr/>
        <p:txBody>
          <a:bodyPr/>
          <a:lstStyle/>
          <a:p>
            <a:r>
              <a:rPr lang="de-DE" dirty="0" smtClean="0"/>
              <a:t>Eine chronische Schädigung der Schleimhaut. Meist chemischer, thermischer oder mechanischer Art, bilden den Boden einer Krebserkrankung</a:t>
            </a:r>
          </a:p>
          <a:p>
            <a:r>
              <a:rPr lang="de-DE" dirty="0" smtClean="0"/>
              <a:t>Dazu zählen Vorerkrankungen wie z.B. Verätzungen und Narben, </a:t>
            </a:r>
            <a:r>
              <a:rPr lang="de-DE" dirty="0" err="1" smtClean="0"/>
              <a:t>Achalasie</a:t>
            </a:r>
            <a:r>
              <a:rPr lang="de-DE" dirty="0" smtClean="0"/>
              <a:t>. </a:t>
            </a:r>
          </a:p>
          <a:p>
            <a:r>
              <a:rPr lang="de-DE" dirty="0" smtClean="0"/>
              <a:t>Die größten Risiken sind </a:t>
            </a:r>
            <a:r>
              <a:rPr lang="de-DE" dirty="0" err="1" smtClean="0"/>
              <a:t>Alkoholabusus</a:t>
            </a:r>
            <a:r>
              <a:rPr lang="de-DE" dirty="0" smtClean="0"/>
              <a:t> und </a:t>
            </a:r>
            <a:r>
              <a:rPr lang="de-DE" dirty="0" err="1" smtClean="0"/>
              <a:t>Nikotinabusus</a:t>
            </a:r>
            <a:endParaRPr lang="de-DE"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Pathogenese</a:t>
            </a:r>
            <a:endParaRPr lang="de-DE" dirty="0"/>
          </a:p>
        </p:txBody>
      </p:sp>
      <p:sp>
        <p:nvSpPr>
          <p:cNvPr id="3" name="Inhaltsplatzhalter 2"/>
          <p:cNvSpPr>
            <a:spLocks noGrp="1"/>
          </p:cNvSpPr>
          <p:nvPr>
            <p:ph idx="1"/>
          </p:nvPr>
        </p:nvSpPr>
        <p:spPr/>
        <p:txBody>
          <a:bodyPr/>
          <a:lstStyle/>
          <a:p>
            <a:r>
              <a:rPr lang="de-DE" dirty="0" smtClean="0"/>
              <a:t>Im oberen Drittel entstehen 20%, im mittleren Drittel 45%, im unteren 35% aller Speiseröhrenkarzinome</a:t>
            </a:r>
          </a:p>
          <a:p>
            <a:r>
              <a:rPr lang="de-DE" dirty="0" smtClean="0"/>
              <a:t>Ca. 80-95% sind Plattenepithelkarzinome</a:t>
            </a:r>
          </a:p>
          <a:p>
            <a:r>
              <a:rPr lang="de-DE" dirty="0" err="1" smtClean="0"/>
              <a:t>C.a</a:t>
            </a:r>
            <a:r>
              <a:rPr lang="de-DE" dirty="0" smtClean="0"/>
              <a:t> 3-10% sind </a:t>
            </a:r>
            <a:r>
              <a:rPr lang="de-DE" dirty="0" err="1" smtClean="0"/>
              <a:t>Adenokarzinome</a:t>
            </a:r>
            <a:endParaRPr lang="de-DE"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dirty="0"/>
          </a:p>
        </p:txBody>
      </p:sp>
      <p:sp>
        <p:nvSpPr>
          <p:cNvPr id="4" name="Flussdiagramm: Alternativer Prozess 3"/>
          <p:cNvSpPr/>
          <p:nvPr/>
        </p:nvSpPr>
        <p:spPr>
          <a:xfrm>
            <a:off x="5148064" y="4869160"/>
            <a:ext cx="1728192" cy="1296144"/>
          </a:xfrm>
          <a:prstGeom prst="flowChartAlternate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Dysphagie</a:t>
            </a:r>
            <a:endParaRPr lang="de-DE" dirty="0"/>
          </a:p>
        </p:txBody>
      </p:sp>
      <p:sp>
        <p:nvSpPr>
          <p:cNvPr id="5" name="Ellipse 4"/>
          <p:cNvSpPr/>
          <p:nvPr/>
        </p:nvSpPr>
        <p:spPr>
          <a:xfrm>
            <a:off x="3635896" y="3284984"/>
            <a:ext cx="1872208" cy="122413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Symptome</a:t>
            </a:r>
            <a:endParaRPr lang="de-DE" b="1" dirty="0">
              <a:solidFill>
                <a:schemeClr val="tx1"/>
              </a:solidFill>
            </a:endParaRPr>
          </a:p>
        </p:txBody>
      </p:sp>
      <p:sp>
        <p:nvSpPr>
          <p:cNvPr id="6" name="Abgerundetes Rechteck 5"/>
          <p:cNvSpPr/>
          <p:nvPr/>
        </p:nvSpPr>
        <p:spPr>
          <a:xfrm>
            <a:off x="1043608" y="1700808"/>
            <a:ext cx="2736304" cy="144016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Druckgefühl/Schmerzen hinter dem Brustbein </a:t>
            </a:r>
            <a:endParaRPr lang="de-DE" dirty="0"/>
          </a:p>
        </p:txBody>
      </p:sp>
      <p:sp>
        <p:nvSpPr>
          <p:cNvPr id="7" name="Abgerundetes Rechteck 6"/>
          <p:cNvSpPr/>
          <p:nvPr/>
        </p:nvSpPr>
        <p:spPr>
          <a:xfrm>
            <a:off x="5148064" y="1628800"/>
            <a:ext cx="3528392" cy="144016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Passagebehinderung fällt zunächst nur bei fester Nahrung auf, später auch bei breiiger Nahrung</a:t>
            </a:r>
            <a:endParaRPr lang="de-DE" dirty="0"/>
          </a:p>
        </p:txBody>
      </p:sp>
      <p:sp>
        <p:nvSpPr>
          <p:cNvPr id="8" name="Abgerundetes Rechteck 7"/>
          <p:cNvSpPr/>
          <p:nvPr/>
        </p:nvSpPr>
        <p:spPr>
          <a:xfrm>
            <a:off x="1547664" y="4869160"/>
            <a:ext cx="2210544" cy="127444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Erbrechen von blutigem </a:t>
            </a:r>
            <a:r>
              <a:rPr lang="de-DE" dirty="0" err="1" smtClean="0"/>
              <a:t>Ösophagusinhalt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3000"/>
                            </p:stCondLst>
                            <p:childTnLst>
                              <p:par>
                                <p:cTn id="17" presetID="55" presetClass="entr" presetSubtype="0" fill="hold" grpId="0" nodeType="after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p:stCondLst>
                              <p:cond delay="5500"/>
                            </p:stCondLst>
                            <p:childTnLst>
                              <p:par>
                                <p:cTn id="23" presetID="55" presetClass="entr" presetSubtype="0" fill="hold" grpId="0" nodeType="afterEffect">
                                  <p:stCondLst>
                                    <p:cond delay="1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Diagnose</a:t>
            </a:r>
            <a:endParaRPr lang="de-DE" dirty="0"/>
          </a:p>
        </p:txBody>
      </p:sp>
      <p:sp>
        <p:nvSpPr>
          <p:cNvPr id="3" name="Inhaltsplatzhalter 2"/>
          <p:cNvSpPr>
            <a:spLocks noGrp="1"/>
          </p:cNvSpPr>
          <p:nvPr>
            <p:ph idx="1"/>
          </p:nvPr>
        </p:nvSpPr>
        <p:spPr/>
        <p:txBody>
          <a:bodyPr/>
          <a:lstStyle/>
          <a:p>
            <a:pPr>
              <a:buNone/>
            </a:pPr>
            <a:endParaRPr lang="de-DE" dirty="0" smtClean="0"/>
          </a:p>
          <a:p>
            <a:endParaRPr lang="de-DE" dirty="0"/>
          </a:p>
        </p:txBody>
      </p:sp>
      <p:sp>
        <p:nvSpPr>
          <p:cNvPr id="4" name="Abgerundetes Rechteck 3"/>
          <p:cNvSpPr/>
          <p:nvPr/>
        </p:nvSpPr>
        <p:spPr>
          <a:xfrm>
            <a:off x="395536" y="1268760"/>
            <a:ext cx="2952328" cy="8640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Röntgen mit Kontrast</a:t>
            </a:r>
            <a:endParaRPr lang="de-DE" sz="2000" b="1" dirty="0">
              <a:solidFill>
                <a:schemeClr val="tx1"/>
              </a:solidFill>
            </a:endParaRPr>
          </a:p>
        </p:txBody>
      </p:sp>
      <p:pic>
        <p:nvPicPr>
          <p:cNvPr id="5" name="Grafik 4" descr="speise19.jpg"/>
          <p:cNvPicPr>
            <a:picLocks noChangeAspect="1"/>
          </p:cNvPicPr>
          <p:nvPr/>
        </p:nvPicPr>
        <p:blipFill>
          <a:blip r:embed="rId3" cstate="print"/>
          <a:stretch>
            <a:fillRect/>
          </a:stretch>
        </p:blipFill>
        <p:spPr>
          <a:xfrm>
            <a:off x="539552" y="2348880"/>
            <a:ext cx="2578579" cy="4725144"/>
          </a:xfrm>
          <a:prstGeom prst="rect">
            <a:avLst/>
          </a:prstGeom>
        </p:spPr>
      </p:pic>
      <p:sp>
        <p:nvSpPr>
          <p:cNvPr id="6" name="Abgerundetes Rechteck 5"/>
          <p:cNvSpPr/>
          <p:nvPr/>
        </p:nvSpPr>
        <p:spPr>
          <a:xfrm>
            <a:off x="5004048" y="1268760"/>
            <a:ext cx="3384376" cy="8640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Endoskopie mit Probeexzision und histologischer Untersuchung</a:t>
            </a:r>
          </a:p>
        </p:txBody>
      </p:sp>
      <p:pic>
        <p:nvPicPr>
          <p:cNvPr id="8" name="Grafik 7" descr="speise15.jpeg"/>
          <p:cNvPicPr>
            <a:picLocks noChangeAspect="1"/>
          </p:cNvPicPr>
          <p:nvPr/>
        </p:nvPicPr>
        <p:blipFill>
          <a:blip r:embed="rId4" cstate="print"/>
          <a:stretch>
            <a:fillRect/>
          </a:stretch>
        </p:blipFill>
        <p:spPr>
          <a:xfrm>
            <a:off x="4788024" y="2420888"/>
            <a:ext cx="3829982" cy="4032448"/>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2" presetClass="entr" presetSubtype="4"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par>
                          <p:cTn id="22" fill="hold">
                            <p:stCondLst>
                              <p:cond delay="1000"/>
                            </p:stCondLst>
                            <p:childTnLst>
                              <p:par>
                                <p:cTn id="23" presetID="2" presetClass="entr" presetSubtype="4" fill="hold" nodeType="afterEffect">
                                  <p:stCondLst>
                                    <p:cond delay="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Untersuchungen</a:t>
            </a:r>
            <a:endParaRPr lang="de-DE" dirty="0"/>
          </a:p>
        </p:txBody>
      </p:sp>
      <p:pic>
        <p:nvPicPr>
          <p:cNvPr id="6" name="Inhaltsplatzhalter 5" descr="PET-CT.jpg"/>
          <p:cNvPicPr>
            <a:picLocks noGrp="1" noChangeAspect="1"/>
          </p:cNvPicPr>
          <p:nvPr>
            <p:ph idx="1"/>
          </p:nvPr>
        </p:nvPicPr>
        <p:blipFill>
          <a:blip r:embed="rId3" cstate="print"/>
          <a:stretch>
            <a:fillRect/>
          </a:stretch>
        </p:blipFill>
        <p:spPr>
          <a:xfrm>
            <a:off x="5068933" y="1844824"/>
            <a:ext cx="4075067" cy="3406756"/>
          </a:xfrm>
        </p:spPr>
      </p:pic>
      <p:sp>
        <p:nvSpPr>
          <p:cNvPr id="4" name="Abgerundetes Rechteck 3"/>
          <p:cNvSpPr/>
          <p:nvPr/>
        </p:nvSpPr>
        <p:spPr>
          <a:xfrm>
            <a:off x="899592" y="3789040"/>
            <a:ext cx="2520280" cy="12961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CT (Tiefenausdehnung)</a:t>
            </a:r>
          </a:p>
          <a:p>
            <a:pPr algn="ctr"/>
            <a:endParaRPr lang="de-DE" dirty="0"/>
          </a:p>
        </p:txBody>
      </p:sp>
      <p:sp>
        <p:nvSpPr>
          <p:cNvPr id="5" name="Abgerundetes Rechteck 4"/>
          <p:cNvSpPr/>
          <p:nvPr/>
        </p:nvSpPr>
        <p:spPr>
          <a:xfrm>
            <a:off x="467544" y="1988840"/>
            <a:ext cx="3528392" cy="15841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Sonographie/</a:t>
            </a:r>
            <a:r>
              <a:rPr lang="de-DE" dirty="0" err="1" smtClean="0"/>
              <a:t>Endosonographie</a:t>
            </a:r>
            <a:endParaRPr lang="de-DE" dirty="0" smtClean="0"/>
          </a:p>
          <a:p>
            <a:pPr algn="ct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Komplikationen</a:t>
            </a:r>
            <a:endParaRPr lang="de-DE" dirty="0"/>
          </a:p>
        </p:txBody>
      </p:sp>
      <p:sp>
        <p:nvSpPr>
          <p:cNvPr id="3" name="Inhaltsplatzhalter 2"/>
          <p:cNvSpPr>
            <a:spLocks noGrp="1"/>
          </p:cNvSpPr>
          <p:nvPr>
            <p:ph idx="1"/>
          </p:nvPr>
        </p:nvSpPr>
        <p:spPr/>
        <p:txBody>
          <a:bodyPr/>
          <a:lstStyle/>
          <a:p>
            <a:r>
              <a:rPr lang="de-DE" dirty="0" err="1" smtClean="0"/>
              <a:t>Infiltratives</a:t>
            </a:r>
            <a:r>
              <a:rPr lang="de-DE" dirty="0" smtClean="0"/>
              <a:t> Wachstum, Metastasierung</a:t>
            </a:r>
          </a:p>
          <a:p>
            <a:r>
              <a:rPr lang="de-DE" dirty="0" smtClean="0"/>
              <a:t>Fistelbildung zwischen Trachea und Ösophagus</a:t>
            </a:r>
          </a:p>
          <a:p>
            <a:r>
              <a:rPr lang="de-DE" dirty="0" smtClean="0"/>
              <a:t>Durch Infiltration kann es zu Lähmung des N. </a:t>
            </a:r>
            <a:r>
              <a:rPr lang="de-DE" dirty="0" err="1" smtClean="0"/>
              <a:t>Rekurrens</a:t>
            </a:r>
            <a:r>
              <a:rPr lang="de-DE" dirty="0" smtClean="0"/>
              <a:t> und N. </a:t>
            </a:r>
            <a:r>
              <a:rPr lang="de-DE" dirty="0" err="1" smtClean="0"/>
              <a:t>Phrenikus</a:t>
            </a: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Anatomie/Physiologie</a:t>
            </a:r>
            <a:endParaRPr lang="de-DE" dirty="0"/>
          </a:p>
        </p:txBody>
      </p:sp>
      <p:sp>
        <p:nvSpPr>
          <p:cNvPr id="3" name="Inhaltsplatzhalter 2"/>
          <p:cNvSpPr>
            <a:spLocks noGrp="1"/>
          </p:cNvSpPr>
          <p:nvPr>
            <p:ph idx="1"/>
          </p:nvPr>
        </p:nvSpPr>
        <p:spPr/>
        <p:txBody>
          <a:bodyPr/>
          <a:lstStyle/>
          <a:p>
            <a:pPr>
              <a:buNone/>
            </a:pPr>
            <a:endParaRPr lang="de-DE" dirty="0"/>
          </a:p>
        </p:txBody>
      </p:sp>
      <p:pic>
        <p:nvPicPr>
          <p:cNvPr id="4" name="Grafik 3" descr="speise1.jpg"/>
          <p:cNvPicPr>
            <a:picLocks noChangeAspect="1"/>
          </p:cNvPicPr>
          <p:nvPr/>
        </p:nvPicPr>
        <p:blipFill>
          <a:blip r:embed="rId2" cstate="print"/>
          <a:stretch>
            <a:fillRect/>
          </a:stretch>
        </p:blipFill>
        <p:spPr>
          <a:xfrm>
            <a:off x="-972616" y="2636912"/>
            <a:ext cx="8591758" cy="3487844"/>
          </a:xfrm>
          <a:prstGeom prst="rect">
            <a:avLst/>
          </a:prstGeom>
        </p:spPr>
      </p:pic>
      <p:sp>
        <p:nvSpPr>
          <p:cNvPr id="5" name="Abgerundetes Rechteck 4"/>
          <p:cNvSpPr/>
          <p:nvPr/>
        </p:nvSpPr>
        <p:spPr>
          <a:xfrm>
            <a:off x="467544" y="1412776"/>
            <a:ext cx="367240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Der obere und der untere Speiseröhrenabschnitt ist physiologisch verschließbar</a:t>
            </a:r>
          </a:p>
          <a:p>
            <a:pPr algn="ctr"/>
            <a:endParaRPr lang="de-DE" dirty="0"/>
          </a:p>
        </p:txBody>
      </p:sp>
      <p:sp>
        <p:nvSpPr>
          <p:cNvPr id="6" name="Abgerundetes Rechteck 5"/>
          <p:cNvSpPr/>
          <p:nvPr/>
        </p:nvSpPr>
        <p:spPr>
          <a:xfrm>
            <a:off x="5220072" y="4221088"/>
            <a:ext cx="3384376"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Der untere </a:t>
            </a:r>
            <a:r>
              <a:rPr lang="de-DE" dirty="0" err="1" smtClean="0"/>
              <a:t>Ösophagussphinkter</a:t>
            </a:r>
            <a:r>
              <a:rPr lang="de-DE" dirty="0" smtClean="0"/>
              <a:t> verhindert den Rückfluss von Mageninhalt in die Speiseröhre </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par>
                          <p:cTn id="12" fill="hold">
                            <p:stCondLst>
                              <p:cond delay="1500"/>
                            </p:stCondLst>
                            <p:childTnLst>
                              <p:par>
                                <p:cTn id="13" presetID="3" presetClass="entr" presetSubtype="1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pic>
        <p:nvPicPr>
          <p:cNvPr id="5" name="Inhaltsplatzhalter 4" descr="speise21.jpg"/>
          <p:cNvPicPr>
            <a:picLocks noGrp="1" noChangeAspect="1"/>
          </p:cNvPicPr>
          <p:nvPr>
            <p:ph idx="1"/>
          </p:nvPr>
        </p:nvPicPr>
        <p:blipFill>
          <a:blip r:embed="rId3" cstate="print"/>
          <a:stretch>
            <a:fillRect/>
          </a:stretch>
        </p:blipFill>
        <p:spPr>
          <a:xfrm>
            <a:off x="323527" y="3140968"/>
            <a:ext cx="3329849" cy="2880320"/>
          </a:xfrm>
        </p:spPr>
      </p:pic>
      <p:sp>
        <p:nvSpPr>
          <p:cNvPr id="4" name="Abgerundetes Rechteck 3"/>
          <p:cNvSpPr/>
          <p:nvPr/>
        </p:nvSpPr>
        <p:spPr>
          <a:xfrm>
            <a:off x="1259632" y="1556792"/>
            <a:ext cx="6552728" cy="108012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Nur wenn das Karzinom früh entdeckt wird und noch relativ klein ist, kann eine operative Behandlung durchgeführt werden</a:t>
            </a:r>
          </a:p>
          <a:p>
            <a:pPr algn="ctr"/>
            <a:endParaRPr lang="de-DE" dirty="0"/>
          </a:p>
        </p:txBody>
      </p:sp>
      <p:pic>
        <p:nvPicPr>
          <p:cNvPr id="6" name="Grafik 5" descr="speise20.jpg"/>
          <p:cNvPicPr>
            <a:picLocks noChangeAspect="1"/>
          </p:cNvPicPr>
          <p:nvPr/>
        </p:nvPicPr>
        <p:blipFill>
          <a:blip r:embed="rId4" cstate="print"/>
          <a:stretch>
            <a:fillRect/>
          </a:stretch>
        </p:blipFill>
        <p:spPr>
          <a:xfrm>
            <a:off x="3419872" y="2849987"/>
            <a:ext cx="5551264" cy="4008013"/>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p:nvPr/>
        </p:nvSpPr>
        <p:spPr>
          <a:xfrm>
            <a:off x="2286000" y="2274838"/>
            <a:ext cx="4572000" cy="369332"/>
          </a:xfrm>
          <a:prstGeom prst="rect">
            <a:avLst/>
          </a:prstGeom>
        </p:spPr>
        <p:txBody>
          <a:bodyPr>
            <a:spAutoFit/>
          </a:bodyPr>
          <a:lstStyle/>
          <a:p>
            <a:r>
              <a:rPr lang="de-DE" dirty="0" smtClean="0"/>
              <a:t>  </a:t>
            </a:r>
            <a:endParaRPr lang="de-DE" dirty="0"/>
          </a:p>
        </p:txBody>
      </p:sp>
      <p:sp>
        <p:nvSpPr>
          <p:cNvPr id="5" name="Abgerundetes Rechteck 4"/>
          <p:cNvSpPr/>
          <p:nvPr/>
        </p:nvSpPr>
        <p:spPr>
          <a:xfrm>
            <a:off x="6084168" y="5157192"/>
            <a:ext cx="2304256" cy="8367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Strahlentherapie + Chemotherapie</a:t>
            </a:r>
          </a:p>
          <a:p>
            <a:pPr algn="ctr"/>
            <a:endParaRPr lang="de-DE" dirty="0"/>
          </a:p>
        </p:txBody>
      </p:sp>
      <p:sp>
        <p:nvSpPr>
          <p:cNvPr id="6" name="Abgerundetes Rechteck 5"/>
          <p:cNvSpPr/>
          <p:nvPr/>
        </p:nvSpPr>
        <p:spPr>
          <a:xfrm>
            <a:off x="467544" y="1628800"/>
            <a:ext cx="3816424" cy="10081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Der Patient sollte seine Nahrung breiig oder flüssig einnehmen</a:t>
            </a:r>
          </a:p>
          <a:p>
            <a:pPr algn="ctr"/>
            <a:endParaRPr lang="de-DE" dirty="0"/>
          </a:p>
        </p:txBody>
      </p:sp>
      <p:sp>
        <p:nvSpPr>
          <p:cNvPr id="7" name="Abgerundetes Rechteck 6"/>
          <p:cNvSpPr/>
          <p:nvPr/>
        </p:nvSpPr>
        <p:spPr>
          <a:xfrm>
            <a:off x="1259632" y="2780928"/>
            <a:ext cx="4824536" cy="108012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Sollte der Patient nicht mehr schlucken können, muss er über eine PEG ernährt werden</a:t>
            </a:r>
          </a:p>
          <a:p>
            <a:pPr algn="ctr"/>
            <a:endParaRPr lang="de-DE" dirty="0"/>
          </a:p>
        </p:txBody>
      </p:sp>
      <p:sp>
        <p:nvSpPr>
          <p:cNvPr id="8" name="Abgerundetes Rechteck 7"/>
          <p:cNvSpPr/>
          <p:nvPr/>
        </p:nvSpPr>
        <p:spPr>
          <a:xfrm>
            <a:off x="4355976" y="4005064"/>
            <a:ext cx="2952328" cy="10081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Medikamentös sind Analgetika zu nennen  </a:t>
            </a:r>
          </a:p>
          <a:p>
            <a:pPr algn="ctr"/>
            <a:endParaRPr lang="de-DE"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pPr>
              <a:buNone/>
            </a:pPr>
            <a:endParaRPr lang="de-DE" dirty="0" smtClean="0"/>
          </a:p>
        </p:txBody>
      </p:sp>
      <p:pic>
        <p:nvPicPr>
          <p:cNvPr id="5" name="Grafik 4" descr="speise16.jpeg"/>
          <p:cNvPicPr>
            <a:picLocks noChangeAspect="1"/>
          </p:cNvPicPr>
          <p:nvPr/>
        </p:nvPicPr>
        <p:blipFill>
          <a:blip r:embed="rId3" cstate="print"/>
          <a:stretch>
            <a:fillRect/>
          </a:stretch>
        </p:blipFill>
        <p:spPr>
          <a:xfrm>
            <a:off x="1835696" y="3068960"/>
            <a:ext cx="5065974" cy="3312368"/>
          </a:xfrm>
          <a:prstGeom prst="rect">
            <a:avLst/>
          </a:prstGeom>
        </p:spPr>
      </p:pic>
      <p:sp>
        <p:nvSpPr>
          <p:cNvPr id="7" name="Abgerundetes Rechteck 6"/>
          <p:cNvSpPr/>
          <p:nvPr/>
        </p:nvSpPr>
        <p:spPr>
          <a:xfrm>
            <a:off x="1043608" y="1700808"/>
            <a:ext cx="6552728" cy="12961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Bei einer fortgeschrittener Einengung (Stenose) der Speiseröhre kann der Tumor mittels eines Lasergerät, endoskopisch abgetragen werden</a:t>
            </a:r>
          </a:p>
          <a:p>
            <a:pPr algn="ctr"/>
            <a:endParaRPr lang="de-DE" dirty="0"/>
          </a:p>
        </p:txBody>
      </p:sp>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8" descr="hintergrundpp3.jpg"/>
          <p:cNvPicPr>
            <a:picLocks noChangeAspect="1"/>
          </p:cNvPicPr>
          <p:nvPr/>
        </p:nvPicPr>
        <p:blipFill>
          <a:blip r:embed="rId2" cstate="print">
            <a:lum bright="43000" contrast="23000"/>
          </a:blip>
          <a:stretch>
            <a:fillRect/>
          </a:stretch>
        </p:blipFill>
        <p:spPr>
          <a:xfrm>
            <a:off x="-141434" y="0"/>
            <a:ext cx="9285434" cy="6955112"/>
          </a:xfrm>
          <a:prstGeom prst="rect">
            <a:avLst/>
          </a:prstGeom>
        </p:spPr>
      </p:pic>
      <p:sp>
        <p:nvSpPr>
          <p:cNvPr id="2" name="Titel 1"/>
          <p:cNvSpPr>
            <a:spLocks noGrp="1"/>
          </p:cNvSpPr>
          <p:nvPr>
            <p:ph type="title"/>
          </p:nvPr>
        </p:nvSpPr>
        <p:spPr/>
        <p:txBody>
          <a:bodyPr/>
          <a:lstStyle/>
          <a:p>
            <a:r>
              <a:rPr lang="de-DE" dirty="0" smtClean="0"/>
              <a:t>Therapie</a:t>
            </a:r>
            <a:endParaRPr lang="de-DE" dirty="0"/>
          </a:p>
        </p:txBody>
      </p:sp>
      <p:sp>
        <p:nvSpPr>
          <p:cNvPr id="3" name="Inhaltsplatzhalter 2"/>
          <p:cNvSpPr>
            <a:spLocks noGrp="1"/>
          </p:cNvSpPr>
          <p:nvPr>
            <p:ph idx="1"/>
          </p:nvPr>
        </p:nvSpPr>
        <p:spPr/>
        <p:txBody>
          <a:bodyPr/>
          <a:lstStyle/>
          <a:p>
            <a:endParaRPr lang="de-DE" dirty="0"/>
          </a:p>
        </p:txBody>
      </p:sp>
      <p:pic>
        <p:nvPicPr>
          <p:cNvPr id="4" name="Grafik 3" descr="speise17.jpg"/>
          <p:cNvPicPr>
            <a:picLocks noChangeAspect="1"/>
          </p:cNvPicPr>
          <p:nvPr/>
        </p:nvPicPr>
        <p:blipFill>
          <a:blip r:embed="rId3" cstate="print"/>
          <a:stretch>
            <a:fillRect/>
          </a:stretch>
        </p:blipFill>
        <p:spPr>
          <a:xfrm>
            <a:off x="5141871" y="2996952"/>
            <a:ext cx="4002129" cy="3456384"/>
          </a:xfrm>
          <a:prstGeom prst="rect">
            <a:avLst/>
          </a:prstGeom>
        </p:spPr>
      </p:pic>
      <p:pic>
        <p:nvPicPr>
          <p:cNvPr id="5" name="Grafik 4" descr="speise18.jpg"/>
          <p:cNvPicPr>
            <a:picLocks noChangeAspect="1"/>
          </p:cNvPicPr>
          <p:nvPr/>
        </p:nvPicPr>
        <p:blipFill>
          <a:blip r:embed="rId4" cstate="print"/>
          <a:stretch>
            <a:fillRect/>
          </a:stretch>
        </p:blipFill>
        <p:spPr>
          <a:xfrm>
            <a:off x="-468561" y="3212976"/>
            <a:ext cx="5391209" cy="2952328"/>
          </a:xfrm>
          <a:prstGeom prst="rect">
            <a:avLst/>
          </a:prstGeom>
        </p:spPr>
      </p:pic>
      <p:sp>
        <p:nvSpPr>
          <p:cNvPr id="6" name="Abgerundetes Rechteck 5"/>
          <p:cNvSpPr/>
          <p:nvPr/>
        </p:nvSpPr>
        <p:spPr>
          <a:xfrm>
            <a:off x="1619672" y="1556792"/>
            <a:ext cx="5616624" cy="136815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Weiterhin kann nach Abtragen des Tumors ein Metall-</a:t>
            </a:r>
            <a:r>
              <a:rPr lang="de-DE" dirty="0" err="1" smtClean="0"/>
              <a:t>Stent</a:t>
            </a:r>
            <a:r>
              <a:rPr lang="de-DE" dirty="0" smtClean="0"/>
              <a:t> gesetzt werden um eine rasche Einengung der Speiseröhre vorzubeugen</a:t>
            </a:r>
          </a:p>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6" name="Inhaltsplatzhalter 5" descr="556747_10151753554980968_1479873984_n.jpg"/>
          <p:cNvPicPr>
            <a:picLocks noGrp="1" noChangeAspect="1"/>
          </p:cNvPicPr>
          <p:nvPr>
            <p:ph idx="1"/>
          </p:nvPr>
        </p:nvPicPr>
        <p:blipFill>
          <a:blip r:embed="rId2" cstate="print"/>
          <a:stretch>
            <a:fillRect/>
          </a:stretch>
        </p:blipFill>
        <p:spPr>
          <a:xfrm>
            <a:off x="1835696" y="0"/>
            <a:ext cx="5184576" cy="6812533"/>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magen2.jpg"/>
          <p:cNvPicPr>
            <a:picLocks noChangeAspect="1"/>
          </p:cNvPicPr>
          <p:nvPr/>
        </p:nvPicPr>
        <p:blipFill>
          <a:blip r:embed="rId2" cstate="print">
            <a:lum bright="57000" contrast="24000"/>
          </a:blip>
          <a:stretch>
            <a:fillRect/>
          </a:stretch>
        </p:blipFill>
        <p:spPr>
          <a:xfrm>
            <a:off x="0" y="-457200"/>
            <a:ext cx="9144000" cy="7315200"/>
          </a:xfrm>
          <a:prstGeom prst="rect">
            <a:avLst/>
          </a:prstGeom>
        </p:spPr>
      </p:pic>
      <p:sp>
        <p:nvSpPr>
          <p:cNvPr id="2" name="Titel 1"/>
          <p:cNvSpPr>
            <a:spLocks noGrp="1"/>
          </p:cNvSpPr>
          <p:nvPr>
            <p:ph type="ctrTitle"/>
          </p:nvPr>
        </p:nvSpPr>
        <p:spPr/>
        <p:txBody>
          <a:bodyPr/>
          <a:lstStyle/>
          <a:p>
            <a:r>
              <a:rPr lang="de-DE" dirty="0" smtClean="0"/>
              <a:t>Krankheiten des Magens</a:t>
            </a:r>
            <a:endParaRPr lang="de-DE" dirty="0"/>
          </a:p>
        </p:txBody>
      </p:sp>
      <p:sp>
        <p:nvSpPr>
          <p:cNvPr id="3" name="Untertitel 2"/>
          <p:cNvSpPr>
            <a:spLocks noGrp="1"/>
          </p:cNvSpPr>
          <p:nvPr>
            <p:ph type="subTitle" idx="1"/>
          </p:nvPr>
        </p:nvSpPr>
        <p:spPr/>
        <p:txBody>
          <a:bodyPr/>
          <a:lstStyle/>
          <a:p>
            <a:r>
              <a:rPr lang="de-DE" dirty="0" smtClean="0">
                <a:solidFill>
                  <a:schemeClr val="tx1">
                    <a:lumMod val="85000"/>
                    <a:lumOff val="15000"/>
                  </a:schemeClr>
                </a:solidFill>
              </a:rPr>
              <a:t>Erkrankungen des Magen-Darm-Kanals</a:t>
            </a:r>
            <a:endParaRPr lang="de-DE"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magen2.jpg"/>
          <p:cNvPicPr>
            <a:picLocks noChangeAspect="1"/>
          </p:cNvPicPr>
          <p:nvPr/>
        </p:nvPicPr>
        <p:blipFill>
          <a:blip r:embed="rId2" cstate="print">
            <a:lum bright="57000" contrast="24000"/>
          </a:blip>
          <a:stretch>
            <a:fillRect/>
          </a:stretch>
        </p:blipFill>
        <p:spPr>
          <a:xfrm>
            <a:off x="0" y="-457200"/>
            <a:ext cx="9144000" cy="7315200"/>
          </a:xfrm>
          <a:prstGeom prst="rect">
            <a:avLst/>
          </a:prstGeom>
        </p:spPr>
      </p:pic>
      <p:sp>
        <p:nvSpPr>
          <p:cNvPr id="2" name="Titel 1"/>
          <p:cNvSpPr>
            <a:spLocks noGrp="1"/>
          </p:cNvSpPr>
          <p:nvPr>
            <p:ph type="title"/>
          </p:nvPr>
        </p:nvSpPr>
        <p:spPr/>
        <p:txBody>
          <a:bodyPr/>
          <a:lstStyle/>
          <a:p>
            <a:r>
              <a:rPr lang="de-DE" dirty="0" smtClean="0"/>
              <a:t>Anatomie und Physiologie</a:t>
            </a:r>
            <a:endParaRPr lang="de-DE" dirty="0"/>
          </a:p>
        </p:txBody>
      </p:sp>
      <p:sp>
        <p:nvSpPr>
          <p:cNvPr id="3" name="Inhaltsplatzhalter 2"/>
          <p:cNvSpPr>
            <a:spLocks noGrp="1"/>
          </p:cNvSpPr>
          <p:nvPr>
            <p:ph idx="1"/>
          </p:nvPr>
        </p:nvSpPr>
        <p:spPr/>
        <p:txBody>
          <a:bodyPr/>
          <a:lstStyle/>
          <a:p>
            <a:pPr>
              <a:buNone/>
            </a:pPr>
            <a:endParaRPr lang="de-DE" dirty="0"/>
          </a:p>
        </p:txBody>
      </p:sp>
      <p:sp>
        <p:nvSpPr>
          <p:cNvPr id="5" name="Abgerundetes Rechteck 4"/>
          <p:cNvSpPr/>
          <p:nvPr/>
        </p:nvSpPr>
        <p:spPr>
          <a:xfrm>
            <a:off x="1043608" y="1628800"/>
            <a:ext cx="6624736"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Der Magen ist ein Hohlorgan, dessen Größe, Form und Lage stark vom Füllungsvolumen abhängt </a:t>
            </a:r>
          </a:p>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magen2.jpg"/>
          <p:cNvPicPr>
            <a:picLocks noChangeAspect="1"/>
          </p:cNvPicPr>
          <p:nvPr/>
        </p:nvPicPr>
        <p:blipFill>
          <a:blip r:embed="rId2" cstate="print">
            <a:lum bright="57000" contrast="24000"/>
          </a:blip>
          <a:stretch>
            <a:fillRect/>
          </a:stretch>
        </p:blipFill>
        <p:spPr>
          <a:xfrm>
            <a:off x="0" y="-457200"/>
            <a:ext cx="9144000" cy="7315200"/>
          </a:xfrm>
          <a:prstGeom prst="rect">
            <a:avLst/>
          </a:prstGeom>
        </p:spPr>
      </p:pic>
      <p:sp>
        <p:nvSpPr>
          <p:cNvPr id="2" name="Titel 1"/>
          <p:cNvSpPr>
            <a:spLocks noGrp="1"/>
          </p:cNvSpPr>
          <p:nvPr>
            <p:ph type="title"/>
          </p:nvPr>
        </p:nvSpPr>
        <p:spPr/>
        <p:txBody>
          <a:bodyPr/>
          <a:lstStyle/>
          <a:p>
            <a:r>
              <a:rPr lang="de-DE" dirty="0" smtClean="0"/>
              <a:t>Anatomie und Physiologie</a:t>
            </a:r>
            <a:endParaRPr lang="de-DE" dirty="0"/>
          </a:p>
        </p:txBody>
      </p:sp>
      <p:sp>
        <p:nvSpPr>
          <p:cNvPr id="3" name="Inhaltsplatzhalter 2"/>
          <p:cNvSpPr>
            <a:spLocks noGrp="1"/>
          </p:cNvSpPr>
          <p:nvPr>
            <p:ph idx="1"/>
          </p:nvPr>
        </p:nvSpPr>
        <p:spPr/>
        <p:txBody>
          <a:bodyPr>
            <a:normAutofit/>
          </a:bodyPr>
          <a:lstStyle/>
          <a:p>
            <a:r>
              <a:rPr lang="de-DE" dirty="0" smtClean="0"/>
              <a:t>Der Magen lässt sich in fünf Abschnitte unterteilen:</a:t>
            </a:r>
          </a:p>
          <a:p>
            <a:endParaRPr lang="de-DE" dirty="0"/>
          </a:p>
        </p:txBody>
      </p:sp>
      <p:sp>
        <p:nvSpPr>
          <p:cNvPr id="4" name="Abgerundetes Rechteck 3"/>
          <p:cNvSpPr/>
          <p:nvPr/>
        </p:nvSpPr>
        <p:spPr>
          <a:xfrm>
            <a:off x="1259632" y="3717032"/>
            <a:ext cx="194421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Fundus: Magengewölbe unterhalb des linken Zwerchfells</a:t>
            </a:r>
          </a:p>
          <a:p>
            <a:pPr algn="ctr"/>
            <a:endParaRPr lang="de-DE" dirty="0"/>
          </a:p>
        </p:txBody>
      </p:sp>
      <p:sp>
        <p:nvSpPr>
          <p:cNvPr id="5" name="Abgerundetes Rechteck 4"/>
          <p:cNvSpPr/>
          <p:nvPr/>
        </p:nvSpPr>
        <p:spPr>
          <a:xfrm>
            <a:off x="755576" y="2564904"/>
            <a:ext cx="285861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Kardia</a:t>
            </a:r>
            <a:r>
              <a:rPr lang="de-DE" dirty="0" smtClean="0"/>
              <a:t>: Speiseröhreneinmündung </a:t>
            </a:r>
          </a:p>
          <a:p>
            <a:pPr algn="ctr"/>
            <a:endParaRPr lang="de-DE" dirty="0"/>
          </a:p>
        </p:txBody>
      </p:sp>
      <p:sp>
        <p:nvSpPr>
          <p:cNvPr id="6" name="Abgerundetes Rechteck 5"/>
          <p:cNvSpPr/>
          <p:nvPr/>
        </p:nvSpPr>
        <p:spPr>
          <a:xfrm>
            <a:off x="1115616" y="4869160"/>
            <a:ext cx="21602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Korpus: Körper, größter Magenabschnitt </a:t>
            </a:r>
          </a:p>
          <a:p>
            <a:pPr algn="ctr"/>
            <a:endParaRPr lang="de-DE" dirty="0"/>
          </a:p>
        </p:txBody>
      </p:sp>
      <p:sp>
        <p:nvSpPr>
          <p:cNvPr id="7" name="Abgerundetes Rechteck 6"/>
          <p:cNvSpPr/>
          <p:nvPr/>
        </p:nvSpPr>
        <p:spPr>
          <a:xfrm>
            <a:off x="4860032" y="3501008"/>
            <a:ext cx="2016224"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Antrum</a:t>
            </a:r>
            <a:r>
              <a:rPr lang="de-DE" dirty="0" smtClean="0"/>
              <a:t>: Abschnitt vor dem Magenausgang </a:t>
            </a:r>
          </a:p>
          <a:p>
            <a:pPr algn="ctr"/>
            <a:endParaRPr lang="de-DE" dirty="0"/>
          </a:p>
        </p:txBody>
      </p:sp>
      <p:sp>
        <p:nvSpPr>
          <p:cNvPr id="8" name="Abgerundetes Rechteck 7"/>
          <p:cNvSpPr/>
          <p:nvPr/>
        </p:nvSpPr>
        <p:spPr>
          <a:xfrm>
            <a:off x="4788024" y="5229200"/>
            <a:ext cx="273630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Pylorus: Pförtner am Magenausgang zum Zwölffingerdarm </a:t>
            </a:r>
          </a:p>
          <a:p>
            <a:pPr algn="ct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Anatomie und Physiologie</a:t>
            </a:r>
            <a:endParaRPr lang="de-DE" dirty="0"/>
          </a:p>
        </p:txBody>
      </p:sp>
      <p:pic>
        <p:nvPicPr>
          <p:cNvPr id="4" name="Inhaltsplatzhalter 3" descr="magen1.gif"/>
          <p:cNvPicPr>
            <a:picLocks noGrp="1" noChangeAspect="1"/>
          </p:cNvPicPr>
          <p:nvPr>
            <p:ph idx="1"/>
          </p:nvPr>
        </p:nvPicPr>
        <p:blipFill>
          <a:blip r:embed="rId2" cstate="print"/>
          <a:stretch>
            <a:fillRect/>
          </a:stretch>
        </p:blipFill>
        <p:spPr>
          <a:xfrm>
            <a:off x="755575" y="1207840"/>
            <a:ext cx="7746143" cy="5389512"/>
          </a:xfrm>
        </p:spPr>
      </p:pic>
    </p:spTree>
  </p:cSld>
  <p:clrMapOvr>
    <a:masterClrMapping/>
  </p:clrMapOvr>
  <p:transition>
    <p:wheel spokes="3"/>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magen2.jpg"/>
          <p:cNvPicPr>
            <a:picLocks noChangeAspect="1"/>
          </p:cNvPicPr>
          <p:nvPr/>
        </p:nvPicPr>
        <p:blipFill>
          <a:blip r:embed="rId2" cstate="print">
            <a:lum bright="57000" contrast="24000"/>
          </a:blip>
          <a:stretch>
            <a:fillRect/>
          </a:stretch>
        </p:blipFill>
        <p:spPr>
          <a:xfrm>
            <a:off x="0" y="-457200"/>
            <a:ext cx="9144000" cy="7315200"/>
          </a:xfrm>
          <a:prstGeom prst="rect">
            <a:avLst/>
          </a:prstGeom>
        </p:spPr>
      </p:pic>
      <p:sp>
        <p:nvSpPr>
          <p:cNvPr id="2" name="Titel 1"/>
          <p:cNvSpPr>
            <a:spLocks noGrp="1"/>
          </p:cNvSpPr>
          <p:nvPr>
            <p:ph type="title"/>
          </p:nvPr>
        </p:nvSpPr>
        <p:spPr/>
        <p:txBody>
          <a:bodyPr/>
          <a:lstStyle/>
          <a:p>
            <a:r>
              <a:rPr lang="de-DE" dirty="0" smtClean="0"/>
              <a:t>Anatomie und Physiologie</a:t>
            </a:r>
            <a:endParaRPr lang="de-DE" dirty="0"/>
          </a:p>
        </p:txBody>
      </p:sp>
      <p:sp>
        <p:nvSpPr>
          <p:cNvPr id="3" name="Inhaltsplatzhalter 2"/>
          <p:cNvSpPr>
            <a:spLocks noGrp="1"/>
          </p:cNvSpPr>
          <p:nvPr>
            <p:ph idx="1"/>
          </p:nvPr>
        </p:nvSpPr>
        <p:spPr/>
        <p:txBody>
          <a:bodyPr/>
          <a:lstStyle/>
          <a:p>
            <a:r>
              <a:rPr lang="de-DE" dirty="0" smtClean="0"/>
              <a:t>Die Magenwand besteht aus vier Schichten. Von innen nach außen: </a:t>
            </a:r>
          </a:p>
          <a:p>
            <a:endParaRPr lang="de-DE" dirty="0"/>
          </a:p>
        </p:txBody>
      </p:sp>
      <p:sp>
        <p:nvSpPr>
          <p:cNvPr id="5" name="Abgerundetes Rechteck 4"/>
          <p:cNvSpPr/>
          <p:nvPr/>
        </p:nvSpPr>
        <p:spPr>
          <a:xfrm>
            <a:off x="539552" y="2636912"/>
            <a:ext cx="7776864"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t>Schleimhaut (</a:t>
            </a:r>
            <a:r>
              <a:rPr lang="de-DE" sz="2800" dirty="0" err="1" smtClean="0"/>
              <a:t>Tunica</a:t>
            </a:r>
            <a:r>
              <a:rPr lang="de-DE" sz="2800" dirty="0" smtClean="0"/>
              <a:t> </a:t>
            </a:r>
            <a:r>
              <a:rPr lang="de-DE" sz="2800" dirty="0" err="1" smtClean="0"/>
              <a:t>Mukosa</a:t>
            </a:r>
            <a:r>
              <a:rPr lang="de-DE" sz="2800" dirty="0" smtClean="0"/>
              <a:t>) </a:t>
            </a:r>
          </a:p>
          <a:p>
            <a:endParaRPr lang="de-DE" sz="2800" dirty="0" smtClean="0"/>
          </a:p>
          <a:p>
            <a:r>
              <a:rPr lang="de-DE" sz="2800" dirty="0" smtClean="0"/>
              <a:t>Gefäß- und Verschiebeschicht (</a:t>
            </a:r>
            <a:r>
              <a:rPr lang="de-DE" sz="2800" dirty="0" err="1" smtClean="0"/>
              <a:t>Tela</a:t>
            </a:r>
            <a:r>
              <a:rPr lang="de-DE" sz="2800" dirty="0" smtClean="0"/>
              <a:t> </a:t>
            </a:r>
            <a:r>
              <a:rPr lang="de-DE" sz="2800" dirty="0" err="1" smtClean="0"/>
              <a:t>Submukosa</a:t>
            </a:r>
            <a:r>
              <a:rPr lang="de-DE" sz="2800" dirty="0" smtClean="0"/>
              <a:t>)</a:t>
            </a:r>
          </a:p>
          <a:p>
            <a:r>
              <a:rPr lang="de-DE" sz="2800" dirty="0" smtClean="0"/>
              <a:t> </a:t>
            </a:r>
          </a:p>
          <a:p>
            <a:r>
              <a:rPr lang="de-DE" sz="2800" dirty="0" smtClean="0"/>
              <a:t>Muskelschicht (</a:t>
            </a:r>
            <a:r>
              <a:rPr lang="de-DE" sz="2800" dirty="0" err="1" smtClean="0"/>
              <a:t>Tunica</a:t>
            </a:r>
            <a:r>
              <a:rPr lang="de-DE" sz="2800" dirty="0" smtClean="0"/>
              <a:t> </a:t>
            </a:r>
            <a:r>
              <a:rPr lang="de-DE" sz="2800" dirty="0" err="1" smtClean="0"/>
              <a:t>Muskularis</a:t>
            </a:r>
            <a:r>
              <a:rPr lang="de-DE" sz="2800" dirty="0" smtClean="0"/>
              <a:t>) </a:t>
            </a:r>
          </a:p>
          <a:p>
            <a:endParaRPr lang="de-DE" sz="2800" dirty="0" smtClean="0"/>
          </a:p>
          <a:p>
            <a:r>
              <a:rPr lang="de-DE" sz="2800" dirty="0" smtClean="0"/>
              <a:t>Bauchfell (Tunika </a:t>
            </a:r>
            <a:r>
              <a:rPr lang="de-DE" sz="2800" dirty="0" err="1" smtClean="0"/>
              <a:t>Serosa</a:t>
            </a:r>
            <a:r>
              <a:rPr lang="de-DE" sz="2800" dirty="0" smtClean="0"/>
              <a:t>) </a:t>
            </a:r>
          </a:p>
          <a:p>
            <a:pPr algn="ctr"/>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Untersuchungsmethoden</a:t>
            </a:r>
            <a:endParaRPr lang="de-DE" dirty="0"/>
          </a:p>
        </p:txBody>
      </p:sp>
      <p:sp>
        <p:nvSpPr>
          <p:cNvPr id="3" name="Inhaltsplatzhalter 2"/>
          <p:cNvSpPr>
            <a:spLocks noGrp="1"/>
          </p:cNvSpPr>
          <p:nvPr>
            <p:ph idx="1"/>
          </p:nvPr>
        </p:nvSpPr>
        <p:spPr/>
        <p:txBody>
          <a:bodyPr/>
          <a:lstStyle/>
          <a:p>
            <a:endParaRPr lang="de-DE" dirty="0"/>
          </a:p>
          <a:p>
            <a:endParaRPr lang="de-DE" dirty="0" smtClean="0"/>
          </a:p>
        </p:txBody>
      </p:sp>
      <p:sp>
        <p:nvSpPr>
          <p:cNvPr id="4" name="Abgerundetes Rechteck 3"/>
          <p:cNvSpPr/>
          <p:nvPr/>
        </p:nvSpPr>
        <p:spPr>
          <a:xfrm>
            <a:off x="395536" y="1340768"/>
            <a:ext cx="3600400"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Ösophagoskopie</a:t>
            </a:r>
            <a:r>
              <a:rPr lang="de-DE" dirty="0" smtClean="0"/>
              <a:t> mit evtl. Probeexzision aus der Schleimhaut</a:t>
            </a:r>
          </a:p>
          <a:p>
            <a:pPr algn="ctr"/>
            <a:endParaRPr lang="de-DE" dirty="0"/>
          </a:p>
        </p:txBody>
      </p:sp>
      <p:pic>
        <p:nvPicPr>
          <p:cNvPr id="6" name="Grafik 5" descr="speise3.jpeg"/>
          <p:cNvPicPr>
            <a:picLocks noChangeAspect="1"/>
          </p:cNvPicPr>
          <p:nvPr/>
        </p:nvPicPr>
        <p:blipFill>
          <a:blip r:embed="rId2" cstate="print"/>
          <a:stretch>
            <a:fillRect/>
          </a:stretch>
        </p:blipFill>
        <p:spPr>
          <a:xfrm>
            <a:off x="3923928" y="3717032"/>
            <a:ext cx="4137570" cy="3312368"/>
          </a:xfrm>
          <a:prstGeom prst="rect">
            <a:avLst/>
          </a:prstGeom>
        </p:spPr>
      </p:pic>
      <p:pic>
        <p:nvPicPr>
          <p:cNvPr id="8" name="Grafik 7" descr="speise6.jpg"/>
          <p:cNvPicPr>
            <a:picLocks noChangeAspect="1"/>
          </p:cNvPicPr>
          <p:nvPr/>
        </p:nvPicPr>
        <p:blipFill>
          <a:blip r:embed="rId3" cstate="print">
            <a:lum bright="-7000" contrast="19000"/>
          </a:blip>
          <a:stretch>
            <a:fillRect/>
          </a:stretch>
        </p:blipFill>
        <p:spPr>
          <a:xfrm>
            <a:off x="4932041" y="1340768"/>
            <a:ext cx="3116064" cy="2337048"/>
          </a:xfrm>
          <a:prstGeom prst="rect">
            <a:avLst/>
          </a:prstGeom>
        </p:spPr>
      </p:pic>
      <p:pic>
        <p:nvPicPr>
          <p:cNvPr id="9" name="Grafik 8" descr="speise7.jpg"/>
          <p:cNvPicPr>
            <a:picLocks noChangeAspect="1"/>
          </p:cNvPicPr>
          <p:nvPr/>
        </p:nvPicPr>
        <p:blipFill>
          <a:blip r:embed="rId4" cstate="print">
            <a:lum bright="-13000" contrast="13000"/>
          </a:blip>
          <a:stretch>
            <a:fillRect/>
          </a:stretch>
        </p:blipFill>
        <p:spPr>
          <a:xfrm>
            <a:off x="310495" y="3254095"/>
            <a:ext cx="3685441" cy="3603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55"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strVal val="#ppt_w*0.70"/>
                                          </p:val>
                                        </p:tav>
                                        <p:tav tm="100000">
                                          <p:val>
                                            <p:strVal val="#ppt_w"/>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animEffect transition="in" filter="fade">
                                      <p:cBhvr>
                                        <p:cTn id="17" dur="2000"/>
                                        <p:tgtEl>
                                          <p:spTgt spid="8"/>
                                        </p:tgtEl>
                                      </p:cBhvr>
                                    </p:animEffect>
                                  </p:childTnLst>
                                </p:cTn>
                              </p:par>
                              <p:par>
                                <p:cTn id="18" presetID="55"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ppt_w</p:attrName>
                                        </p:attrNameLst>
                                      </p:cBhvr>
                                      <p:tavLst>
                                        <p:tav tm="0">
                                          <p:val>
                                            <p:strVal val="#ppt_w*0.70"/>
                                          </p:val>
                                        </p:tav>
                                        <p:tav tm="100000">
                                          <p:val>
                                            <p:strVal val="#ppt_w"/>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magen2.jpg"/>
          <p:cNvPicPr>
            <a:picLocks noChangeAspect="1"/>
          </p:cNvPicPr>
          <p:nvPr/>
        </p:nvPicPr>
        <p:blipFill>
          <a:blip r:embed="rId2" cstate="print">
            <a:lum bright="57000" contrast="24000"/>
          </a:blip>
          <a:stretch>
            <a:fillRect/>
          </a:stretch>
        </p:blipFill>
        <p:spPr>
          <a:xfrm>
            <a:off x="0" y="-457200"/>
            <a:ext cx="9144000" cy="7315200"/>
          </a:xfrm>
          <a:prstGeom prst="rect">
            <a:avLst/>
          </a:prstGeom>
        </p:spPr>
      </p:pic>
      <p:sp>
        <p:nvSpPr>
          <p:cNvPr id="2" name="Titel 1"/>
          <p:cNvSpPr>
            <a:spLocks noGrp="1"/>
          </p:cNvSpPr>
          <p:nvPr>
            <p:ph type="title"/>
          </p:nvPr>
        </p:nvSpPr>
        <p:spPr/>
        <p:txBody>
          <a:bodyPr/>
          <a:lstStyle/>
          <a:p>
            <a:r>
              <a:rPr lang="de-DE" dirty="0" smtClean="0"/>
              <a:t>Anatomie und Physiologie</a:t>
            </a:r>
            <a:endParaRPr lang="de-DE" dirty="0"/>
          </a:p>
        </p:txBody>
      </p:sp>
      <p:sp>
        <p:nvSpPr>
          <p:cNvPr id="3" name="Inhaltsplatzhalter 2"/>
          <p:cNvSpPr>
            <a:spLocks noGrp="1"/>
          </p:cNvSpPr>
          <p:nvPr>
            <p:ph idx="1"/>
          </p:nvPr>
        </p:nvSpPr>
        <p:spPr/>
        <p:txBody>
          <a:bodyPr/>
          <a:lstStyle/>
          <a:p>
            <a:pPr>
              <a:buNone/>
            </a:pPr>
            <a:endParaRPr lang="de-DE" dirty="0"/>
          </a:p>
        </p:txBody>
      </p:sp>
      <p:sp>
        <p:nvSpPr>
          <p:cNvPr id="5" name="Rechteck 4"/>
          <p:cNvSpPr/>
          <p:nvPr/>
        </p:nvSpPr>
        <p:spPr>
          <a:xfrm>
            <a:off x="1619672" y="3717032"/>
            <a:ext cx="5544616" cy="2403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Schleimhaut von Fundus und Korpus enthält die sog. Hauptdrüsen. Die Hauptdrüsen enthalten </a:t>
            </a:r>
            <a:r>
              <a:rPr lang="de-DE" sz="2000" b="1" dirty="0" smtClean="0"/>
              <a:t>Hauptzellen, </a:t>
            </a:r>
            <a:r>
              <a:rPr lang="de-DE" sz="2000" b="1" dirty="0" err="1" smtClean="0"/>
              <a:t>mukoide</a:t>
            </a:r>
            <a:r>
              <a:rPr lang="de-DE" sz="2000" b="1" dirty="0" smtClean="0"/>
              <a:t> Zellen (Nebenzellen) und Belegzellen</a:t>
            </a:r>
          </a:p>
          <a:p>
            <a:pPr algn="ctr"/>
            <a:endParaRPr lang="de-DE" dirty="0"/>
          </a:p>
        </p:txBody>
      </p:sp>
      <p:sp>
        <p:nvSpPr>
          <p:cNvPr id="6" name="Rechteck 5"/>
          <p:cNvSpPr/>
          <p:nvPr/>
        </p:nvSpPr>
        <p:spPr>
          <a:xfrm>
            <a:off x="1331640" y="1556792"/>
            <a:ext cx="6120680"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Am Ausgang des Magens befindet sich der Pylorus (Pförtner), ein Schließmuskel der den Speisebrei schubweise in den Zwölffingerdarm entlässt</a:t>
            </a:r>
          </a:p>
          <a:p>
            <a:pPr algn="ctr"/>
            <a:endParaRPr lang="de-DE"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magen2.jpg"/>
          <p:cNvPicPr>
            <a:picLocks noChangeAspect="1"/>
          </p:cNvPicPr>
          <p:nvPr/>
        </p:nvPicPr>
        <p:blipFill>
          <a:blip r:embed="rId2" cstate="print">
            <a:lum bright="57000" contrast="24000"/>
          </a:blip>
          <a:stretch>
            <a:fillRect/>
          </a:stretch>
        </p:blipFill>
        <p:spPr>
          <a:xfrm>
            <a:off x="0" y="-457200"/>
            <a:ext cx="9144000" cy="7315200"/>
          </a:xfrm>
          <a:prstGeom prst="rect">
            <a:avLst/>
          </a:prstGeom>
        </p:spPr>
      </p:pic>
      <p:sp>
        <p:nvSpPr>
          <p:cNvPr id="2" name="Titel 1"/>
          <p:cNvSpPr>
            <a:spLocks noGrp="1"/>
          </p:cNvSpPr>
          <p:nvPr>
            <p:ph type="title"/>
          </p:nvPr>
        </p:nvSpPr>
        <p:spPr/>
        <p:txBody>
          <a:bodyPr/>
          <a:lstStyle/>
          <a:p>
            <a:r>
              <a:rPr lang="de-DE" dirty="0" smtClean="0"/>
              <a:t>Anatomie und Physiologie</a:t>
            </a:r>
            <a:endParaRPr lang="de-DE" dirty="0"/>
          </a:p>
        </p:txBody>
      </p:sp>
      <p:sp>
        <p:nvSpPr>
          <p:cNvPr id="3" name="Inhaltsplatzhalter 2"/>
          <p:cNvSpPr>
            <a:spLocks noGrp="1"/>
          </p:cNvSpPr>
          <p:nvPr>
            <p:ph idx="1"/>
          </p:nvPr>
        </p:nvSpPr>
        <p:spPr/>
        <p:txBody>
          <a:bodyPr/>
          <a:lstStyle/>
          <a:p>
            <a:endParaRPr lang="de-DE" dirty="0"/>
          </a:p>
        </p:txBody>
      </p:sp>
      <p:sp>
        <p:nvSpPr>
          <p:cNvPr id="4" name="Abgerundetes Rechteck 3"/>
          <p:cNvSpPr/>
          <p:nvPr/>
        </p:nvSpPr>
        <p:spPr>
          <a:xfrm>
            <a:off x="683568" y="1628800"/>
            <a:ext cx="2304256"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a:t>
            </a:r>
            <a:r>
              <a:rPr lang="de-DE" b="1" dirty="0" smtClean="0">
                <a:solidFill>
                  <a:schemeClr val="tx1"/>
                </a:solidFill>
              </a:rPr>
              <a:t>Hauptzellen </a:t>
            </a:r>
            <a:r>
              <a:rPr lang="de-DE" dirty="0" smtClean="0"/>
              <a:t>sezernieren </a:t>
            </a:r>
            <a:r>
              <a:rPr lang="de-DE" dirty="0" err="1" smtClean="0"/>
              <a:t>Pepsinogen</a:t>
            </a:r>
            <a:endParaRPr lang="de-DE" dirty="0"/>
          </a:p>
        </p:txBody>
      </p:sp>
      <p:sp>
        <p:nvSpPr>
          <p:cNvPr id="5" name="Abgerundetes Rechteck 4"/>
          <p:cNvSpPr/>
          <p:nvPr/>
        </p:nvSpPr>
        <p:spPr>
          <a:xfrm>
            <a:off x="2915816" y="3068960"/>
            <a:ext cx="3384376"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a:t>
            </a:r>
            <a:r>
              <a:rPr lang="de-DE" b="1" dirty="0" smtClean="0">
                <a:solidFill>
                  <a:schemeClr val="tx1"/>
                </a:solidFill>
              </a:rPr>
              <a:t>Belegzellen</a:t>
            </a:r>
            <a:r>
              <a:rPr lang="de-DE" dirty="0" smtClean="0"/>
              <a:t> bilden H-Ionen und Cl-Ionen (Salzsäure). Außerdem sezernieren sie den </a:t>
            </a:r>
            <a:r>
              <a:rPr lang="de-DE" dirty="0" err="1" smtClean="0"/>
              <a:t>Intrinsic</a:t>
            </a:r>
            <a:r>
              <a:rPr lang="de-DE" dirty="0" smtClean="0"/>
              <a:t> </a:t>
            </a:r>
            <a:r>
              <a:rPr lang="de-DE" dirty="0" err="1" smtClean="0"/>
              <a:t>Factor</a:t>
            </a:r>
            <a:r>
              <a:rPr lang="de-DE" dirty="0" smtClean="0"/>
              <a:t> und Kalium</a:t>
            </a:r>
            <a:endParaRPr lang="de-DE" dirty="0"/>
          </a:p>
        </p:txBody>
      </p:sp>
      <p:sp>
        <p:nvSpPr>
          <p:cNvPr id="7" name="Abgerundetes Rechteck 6"/>
          <p:cNvSpPr/>
          <p:nvPr/>
        </p:nvSpPr>
        <p:spPr>
          <a:xfrm>
            <a:off x="6156176" y="4509120"/>
            <a:ext cx="2088232"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solidFill>
                  <a:schemeClr val="tx1"/>
                </a:solidFill>
              </a:rPr>
              <a:t>Mukoide</a:t>
            </a:r>
            <a:r>
              <a:rPr lang="de-DE" b="1" dirty="0" smtClean="0">
                <a:solidFill>
                  <a:schemeClr val="tx1"/>
                </a:solidFill>
              </a:rPr>
              <a:t> Zellen </a:t>
            </a:r>
            <a:r>
              <a:rPr lang="de-DE" dirty="0" smtClean="0"/>
              <a:t>(Nebenzellen) bilden Schleim</a:t>
            </a:r>
            <a:endParaRPr lang="de-D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magen2.jpg"/>
          <p:cNvPicPr>
            <a:picLocks noChangeAspect="1"/>
          </p:cNvPicPr>
          <p:nvPr/>
        </p:nvPicPr>
        <p:blipFill>
          <a:blip r:embed="rId2" cstate="print">
            <a:lum bright="57000" contrast="24000"/>
          </a:blip>
          <a:stretch>
            <a:fillRect/>
          </a:stretch>
        </p:blipFill>
        <p:spPr>
          <a:xfrm>
            <a:off x="0" y="-457200"/>
            <a:ext cx="9144000" cy="7315200"/>
          </a:xfrm>
          <a:prstGeom prst="rect">
            <a:avLst/>
          </a:prstGeom>
        </p:spPr>
      </p:pic>
      <p:sp>
        <p:nvSpPr>
          <p:cNvPr id="2" name="Titel 1"/>
          <p:cNvSpPr>
            <a:spLocks noGrp="1"/>
          </p:cNvSpPr>
          <p:nvPr>
            <p:ph type="title"/>
          </p:nvPr>
        </p:nvSpPr>
        <p:spPr/>
        <p:txBody>
          <a:bodyPr/>
          <a:lstStyle/>
          <a:p>
            <a:r>
              <a:rPr lang="de-DE" dirty="0" smtClean="0"/>
              <a:t>Anatomie und Physiologie</a:t>
            </a:r>
            <a:endParaRPr lang="de-DE" dirty="0"/>
          </a:p>
        </p:txBody>
      </p:sp>
      <p:sp>
        <p:nvSpPr>
          <p:cNvPr id="4" name="Inhaltsplatzhalter 3"/>
          <p:cNvSpPr>
            <a:spLocks noGrp="1"/>
          </p:cNvSpPr>
          <p:nvPr>
            <p:ph idx="1"/>
          </p:nvPr>
        </p:nvSpPr>
        <p:spPr>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de-DE" dirty="0" smtClean="0"/>
              <a:t>Die Schleimhaut des </a:t>
            </a:r>
            <a:r>
              <a:rPr lang="de-DE" dirty="0" err="1" smtClean="0"/>
              <a:t>Antrums</a:t>
            </a:r>
            <a:r>
              <a:rPr lang="de-DE" dirty="0" smtClean="0"/>
              <a:t> und des Pylorus enthält </a:t>
            </a:r>
            <a:r>
              <a:rPr lang="de-DE" dirty="0" err="1" smtClean="0"/>
              <a:t>Pylorusdrüsen</a:t>
            </a:r>
            <a:r>
              <a:rPr lang="de-DE" dirty="0" smtClean="0"/>
              <a:t>, welche einen alkalischen bis neutralen Schleim sezernieren. Außerdem bilden die G-Zellen der </a:t>
            </a:r>
            <a:r>
              <a:rPr lang="de-DE" dirty="0" err="1" smtClean="0"/>
              <a:t>Antrumschleimhaut</a:t>
            </a:r>
            <a:r>
              <a:rPr lang="de-DE" dirty="0" smtClean="0"/>
              <a:t> das Hormon </a:t>
            </a:r>
            <a:r>
              <a:rPr lang="de-DE" dirty="0" err="1" smtClean="0"/>
              <a:t>Gastrin</a:t>
            </a:r>
            <a:r>
              <a:rPr lang="de-DE" dirty="0" smtClean="0"/>
              <a:t>, welches die Belegzellen stimuliert Salzsäure zu sezernieren. </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0.70"/>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magen2.jpg"/>
          <p:cNvPicPr>
            <a:picLocks noChangeAspect="1"/>
          </p:cNvPicPr>
          <p:nvPr/>
        </p:nvPicPr>
        <p:blipFill>
          <a:blip r:embed="rId2" cstate="print">
            <a:lum bright="57000" contrast="24000"/>
          </a:blip>
          <a:stretch>
            <a:fillRect/>
          </a:stretch>
        </p:blipFill>
        <p:spPr>
          <a:xfrm>
            <a:off x="0" y="-457200"/>
            <a:ext cx="9144000" cy="7315200"/>
          </a:xfrm>
          <a:prstGeom prst="rect">
            <a:avLst/>
          </a:prstGeom>
        </p:spPr>
      </p:pic>
      <p:sp>
        <p:nvSpPr>
          <p:cNvPr id="2" name="Titel 1"/>
          <p:cNvSpPr>
            <a:spLocks noGrp="1"/>
          </p:cNvSpPr>
          <p:nvPr>
            <p:ph type="title"/>
          </p:nvPr>
        </p:nvSpPr>
        <p:spPr/>
        <p:txBody>
          <a:bodyPr/>
          <a:lstStyle/>
          <a:p>
            <a:r>
              <a:rPr lang="de-DE" dirty="0" smtClean="0"/>
              <a:t>Anatomie und Physiologie</a:t>
            </a:r>
            <a:endParaRPr lang="de-DE" dirty="0"/>
          </a:p>
        </p:txBody>
      </p:sp>
      <p:sp>
        <p:nvSpPr>
          <p:cNvPr id="3" name="Inhaltsplatzhalter 2"/>
          <p:cNvSpPr>
            <a:spLocks noGrp="1"/>
          </p:cNvSpPr>
          <p:nvPr>
            <p:ph idx="1"/>
          </p:nvPr>
        </p:nvSpPr>
        <p:spPr/>
        <p:txBody>
          <a:bodyPr/>
          <a:lstStyle/>
          <a:p>
            <a:r>
              <a:rPr lang="de-DE" dirty="0" smtClean="0"/>
              <a:t>Die Regulation der Magensekretion erfolgt in drei Phasen:</a:t>
            </a:r>
          </a:p>
          <a:p>
            <a:endParaRPr lang="de-DE" dirty="0"/>
          </a:p>
        </p:txBody>
      </p:sp>
      <p:graphicFrame>
        <p:nvGraphicFramePr>
          <p:cNvPr id="4" name="Tabelle 3"/>
          <p:cNvGraphicFramePr>
            <a:graphicFrameLocks noGrp="1"/>
          </p:cNvGraphicFramePr>
          <p:nvPr/>
        </p:nvGraphicFramePr>
        <p:xfrm>
          <a:off x="179511" y="2780928"/>
          <a:ext cx="8964489" cy="4077072"/>
        </p:xfrm>
        <a:graphic>
          <a:graphicData uri="http://schemas.openxmlformats.org/drawingml/2006/table">
            <a:tbl>
              <a:tblPr firstRow="1" bandRow="1">
                <a:tableStyleId>{5C22544A-7EE6-4342-B048-85BDC9FD1C3A}</a:tableStyleId>
              </a:tblPr>
              <a:tblGrid>
                <a:gridCol w="2988163"/>
                <a:gridCol w="2988163"/>
                <a:gridCol w="2988163"/>
              </a:tblGrid>
              <a:tr h="492292">
                <a:tc>
                  <a:txBody>
                    <a:bodyPr/>
                    <a:lstStyle/>
                    <a:p>
                      <a:r>
                        <a:rPr lang="de-DE" dirty="0" err="1" smtClean="0"/>
                        <a:t>Vagale</a:t>
                      </a:r>
                      <a:r>
                        <a:rPr lang="de-DE" dirty="0" smtClean="0"/>
                        <a:t> Phase</a:t>
                      </a:r>
                      <a:endParaRPr lang="de-DE" dirty="0"/>
                    </a:p>
                  </a:txBody>
                  <a:tcPr/>
                </a:tc>
                <a:tc>
                  <a:txBody>
                    <a:bodyPr/>
                    <a:lstStyle/>
                    <a:p>
                      <a:r>
                        <a:rPr lang="de-DE" dirty="0" err="1" smtClean="0"/>
                        <a:t>Gastrinphase</a:t>
                      </a:r>
                      <a:endParaRPr lang="de-DE" dirty="0"/>
                    </a:p>
                  </a:txBody>
                  <a:tcPr/>
                </a:tc>
                <a:tc>
                  <a:txBody>
                    <a:bodyPr/>
                    <a:lstStyle/>
                    <a:p>
                      <a:r>
                        <a:rPr lang="de-DE" dirty="0" err="1" smtClean="0"/>
                        <a:t>Intestinalphase</a:t>
                      </a:r>
                      <a:endParaRPr lang="de-DE" dirty="0"/>
                    </a:p>
                  </a:txBody>
                  <a:tcPr/>
                </a:tc>
              </a:tr>
              <a:tr h="3584780">
                <a:tc>
                  <a:txBody>
                    <a:bodyPr/>
                    <a:lstStyle/>
                    <a:p>
                      <a:r>
                        <a:rPr lang="de-DE" dirty="0" smtClean="0"/>
                        <a:t>Die </a:t>
                      </a:r>
                      <a:r>
                        <a:rPr lang="de-DE" dirty="0" err="1" smtClean="0"/>
                        <a:t>vagale</a:t>
                      </a:r>
                      <a:r>
                        <a:rPr lang="de-DE" baseline="0" dirty="0" smtClean="0"/>
                        <a:t> Phase wird vom N. </a:t>
                      </a:r>
                      <a:r>
                        <a:rPr lang="de-DE" baseline="0" dirty="0" err="1" smtClean="0"/>
                        <a:t>vagus</a:t>
                      </a:r>
                      <a:r>
                        <a:rPr lang="de-DE" baseline="0" dirty="0" smtClean="0"/>
                        <a:t> gesteuert. Ausgelöst wird sie durch Sinneseindrücke und Vorstellung von schmackhaften Speisen</a:t>
                      </a:r>
                      <a:endParaRPr lang="de-DE" dirty="0"/>
                    </a:p>
                  </a:txBody>
                  <a:tcPr/>
                </a:tc>
                <a:tc>
                  <a:txBody>
                    <a:bodyPr/>
                    <a:lstStyle/>
                    <a:p>
                      <a:r>
                        <a:rPr lang="de-DE" dirty="0" smtClean="0"/>
                        <a:t>Die </a:t>
                      </a:r>
                      <a:r>
                        <a:rPr lang="de-DE" dirty="0" err="1" smtClean="0"/>
                        <a:t>Gastrinphase</a:t>
                      </a:r>
                      <a:r>
                        <a:rPr lang="de-DE" dirty="0" smtClean="0"/>
                        <a:t> wird durch die Freisetzung vom Hormon </a:t>
                      </a:r>
                      <a:r>
                        <a:rPr lang="de-DE" dirty="0" err="1" smtClean="0"/>
                        <a:t>Gastrin</a:t>
                      </a:r>
                      <a:r>
                        <a:rPr lang="de-DE" dirty="0" smtClean="0"/>
                        <a:t> gesteuert. Auslöser</a:t>
                      </a:r>
                      <a:r>
                        <a:rPr lang="de-DE" baseline="0" dirty="0" smtClean="0"/>
                        <a:t> dieser Phase ist die Berührung und Dehnung der </a:t>
                      </a:r>
                      <a:r>
                        <a:rPr lang="de-DE" baseline="0" dirty="0" err="1" smtClean="0"/>
                        <a:t>Antrumschleimhaut</a:t>
                      </a:r>
                      <a:endParaRPr lang="de-DE" dirty="0"/>
                    </a:p>
                  </a:txBody>
                  <a:tcPr/>
                </a:tc>
                <a:tc>
                  <a:txBody>
                    <a:bodyPr/>
                    <a:lstStyle/>
                    <a:p>
                      <a:r>
                        <a:rPr lang="de-DE" dirty="0" smtClean="0"/>
                        <a:t>pH Veränderungen im Anfangsteil des Duodenums beeinflussen die Sekretion von Magensäure: </a:t>
                      </a:r>
                    </a:p>
                    <a:p>
                      <a:r>
                        <a:rPr lang="de-DE" dirty="0" smtClean="0"/>
                        <a:t>Saures Milieu im Duodenum setzt das Hormon </a:t>
                      </a:r>
                      <a:r>
                        <a:rPr lang="de-DE" dirty="0" err="1" smtClean="0"/>
                        <a:t>Sekretin</a:t>
                      </a:r>
                      <a:r>
                        <a:rPr lang="de-DE" dirty="0" smtClean="0"/>
                        <a:t> frei, das die weitere Sekretion von Salzsäure hemmt,</a:t>
                      </a:r>
                      <a:r>
                        <a:rPr lang="de-DE" baseline="0" dirty="0" smtClean="0"/>
                        <a:t> die Magenentleerung verzögert und die </a:t>
                      </a:r>
                      <a:r>
                        <a:rPr lang="de-DE" baseline="0" dirty="0" err="1" smtClean="0"/>
                        <a:t>Bicarbonatlieferung</a:t>
                      </a:r>
                      <a:r>
                        <a:rPr lang="de-DE" baseline="0" dirty="0" smtClean="0"/>
                        <a:t> aus Leber und Pankreas beschleunigt.</a:t>
                      </a:r>
                      <a:endParaRPr lang="de-DE" dirty="0"/>
                    </a:p>
                  </a:txBody>
                  <a:tcPr/>
                </a:tc>
              </a:tr>
            </a:tbl>
          </a:graphicData>
        </a:graphic>
      </p:graphicFrame>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magen2.jpg"/>
          <p:cNvPicPr>
            <a:picLocks noChangeAspect="1"/>
          </p:cNvPicPr>
          <p:nvPr/>
        </p:nvPicPr>
        <p:blipFill>
          <a:blip r:embed="rId2" cstate="print">
            <a:lum bright="57000" contrast="24000"/>
          </a:blip>
          <a:stretch>
            <a:fillRect/>
          </a:stretch>
        </p:blipFill>
        <p:spPr>
          <a:xfrm>
            <a:off x="0" y="-457200"/>
            <a:ext cx="9144000" cy="7315200"/>
          </a:xfrm>
          <a:prstGeom prst="rect">
            <a:avLst/>
          </a:prstGeom>
        </p:spPr>
      </p:pic>
      <p:sp>
        <p:nvSpPr>
          <p:cNvPr id="2" name="Titel 1"/>
          <p:cNvSpPr>
            <a:spLocks noGrp="1"/>
          </p:cNvSpPr>
          <p:nvPr>
            <p:ph type="title"/>
          </p:nvPr>
        </p:nvSpPr>
        <p:spPr/>
        <p:txBody>
          <a:bodyPr>
            <a:normAutofit fontScale="90000"/>
          </a:bodyPr>
          <a:lstStyle/>
          <a:p>
            <a:r>
              <a:rPr lang="de-DE" dirty="0" smtClean="0"/>
              <a:t>Physiologisch Aufgaben des Magens</a:t>
            </a:r>
            <a:endParaRPr lang="de-DE" dirty="0"/>
          </a:p>
        </p:txBody>
      </p:sp>
      <p:graphicFrame>
        <p:nvGraphicFramePr>
          <p:cNvPr id="4" name="Inhaltsplatzhalter 3"/>
          <p:cNvGraphicFramePr>
            <a:graphicFrameLocks noGrp="1"/>
          </p:cNvGraphicFramePr>
          <p:nvPr>
            <p:ph idx="1"/>
          </p:nvPr>
        </p:nvGraphicFramePr>
        <p:xfrm>
          <a:off x="107504" y="1988840"/>
          <a:ext cx="8928992" cy="2376264"/>
        </p:xfrm>
        <a:graphic>
          <a:graphicData uri="http://schemas.openxmlformats.org/drawingml/2006/table">
            <a:tbl>
              <a:tblPr firstRow="1" bandRow="1">
                <a:tableStyleId>{5C22544A-7EE6-4342-B048-85BDC9FD1C3A}</a:tableStyleId>
              </a:tblPr>
              <a:tblGrid>
                <a:gridCol w="3913324"/>
                <a:gridCol w="5015668"/>
              </a:tblGrid>
              <a:tr h="480519">
                <a:tc>
                  <a:txBody>
                    <a:bodyPr/>
                    <a:lstStyle/>
                    <a:p>
                      <a:r>
                        <a:rPr lang="de-DE" dirty="0" smtClean="0"/>
                        <a:t>Mechanische Aufgaben</a:t>
                      </a:r>
                      <a:endParaRPr lang="de-DE" dirty="0"/>
                    </a:p>
                  </a:txBody>
                  <a:tcPr/>
                </a:tc>
                <a:tc>
                  <a:txBody>
                    <a:bodyPr/>
                    <a:lstStyle/>
                    <a:p>
                      <a:r>
                        <a:rPr lang="de-DE" dirty="0" smtClean="0"/>
                        <a:t>Chemische Aufgaben</a:t>
                      </a:r>
                      <a:endParaRPr lang="de-DE" dirty="0"/>
                    </a:p>
                  </a:txBody>
                  <a:tcPr/>
                </a:tc>
              </a:tr>
              <a:tr h="1895745">
                <a:tc>
                  <a:txBody>
                    <a:bodyPr/>
                    <a:lstStyle/>
                    <a:p>
                      <a:pPr>
                        <a:buFont typeface="Arial" pitchFamily="34" charset="0"/>
                        <a:buChar char="•"/>
                      </a:pPr>
                      <a:r>
                        <a:rPr lang="de-DE" dirty="0" smtClean="0"/>
                        <a:t> Durchmischen und</a:t>
                      </a:r>
                    </a:p>
                    <a:p>
                      <a:pPr>
                        <a:buFont typeface="Arial" pitchFamily="34" charset="0"/>
                        <a:buChar char="•"/>
                      </a:pPr>
                      <a:r>
                        <a:rPr lang="de-DE" dirty="0" smtClean="0"/>
                        <a:t> Transportieren des Nahrungsbeis</a:t>
                      </a:r>
                      <a:endParaRPr lang="de-DE" dirty="0"/>
                    </a:p>
                  </a:txBody>
                  <a:tcPr/>
                </a:tc>
                <a:tc>
                  <a:txBody>
                    <a:bodyPr/>
                    <a:lstStyle/>
                    <a:p>
                      <a:pPr>
                        <a:buFont typeface="Arial" pitchFamily="34" charset="0"/>
                        <a:buChar char="•"/>
                      </a:pPr>
                      <a:r>
                        <a:rPr lang="de-DE" baseline="0" dirty="0" smtClean="0"/>
                        <a:t> Sekretion von Verdauungssäften:</a:t>
                      </a:r>
                    </a:p>
                    <a:p>
                      <a:pPr>
                        <a:buFont typeface="Arial" pitchFamily="34" charset="0"/>
                        <a:buChar char="•"/>
                      </a:pPr>
                      <a:r>
                        <a:rPr lang="de-DE" baseline="0" dirty="0" smtClean="0"/>
                        <a:t> </a:t>
                      </a:r>
                      <a:r>
                        <a:rPr lang="de-DE" baseline="0" dirty="0" err="1" smtClean="0"/>
                        <a:t>Pepsinogen</a:t>
                      </a:r>
                      <a:r>
                        <a:rPr lang="de-DE" baseline="0" dirty="0" smtClean="0"/>
                        <a:t>, Pepsin (Hauptzellen)</a:t>
                      </a:r>
                    </a:p>
                    <a:p>
                      <a:pPr>
                        <a:buFont typeface="Arial" pitchFamily="34" charset="0"/>
                        <a:buChar char="•"/>
                      </a:pPr>
                      <a:r>
                        <a:rPr lang="de-DE" baseline="0" dirty="0" smtClean="0"/>
                        <a:t> Salzsäure, </a:t>
                      </a:r>
                      <a:r>
                        <a:rPr lang="de-DE" baseline="0" dirty="0" err="1" smtClean="0"/>
                        <a:t>Intrinsic</a:t>
                      </a:r>
                      <a:r>
                        <a:rPr lang="de-DE" baseline="0" dirty="0" smtClean="0"/>
                        <a:t> </a:t>
                      </a:r>
                      <a:r>
                        <a:rPr lang="de-DE" baseline="0" dirty="0" err="1" smtClean="0"/>
                        <a:t>Factor</a:t>
                      </a:r>
                      <a:r>
                        <a:rPr lang="de-DE" baseline="0" dirty="0" smtClean="0"/>
                        <a:t>, Kalium (Belegzellen)</a:t>
                      </a:r>
                    </a:p>
                    <a:p>
                      <a:pPr>
                        <a:buFont typeface="Arial" pitchFamily="34" charset="0"/>
                        <a:buChar char="•"/>
                      </a:pPr>
                      <a:r>
                        <a:rPr lang="de-DE" baseline="0" dirty="0" smtClean="0"/>
                        <a:t> Magenschleim (aus den Nebenzellen)</a:t>
                      </a:r>
                      <a:endParaRPr lang="de-DE" dirty="0"/>
                    </a:p>
                  </a:txBody>
                  <a:tcPr/>
                </a:tc>
              </a:tr>
            </a:tbl>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Untersuchungsmethoden</a:t>
            </a:r>
            <a:endParaRPr lang="de-DE" dirty="0"/>
          </a:p>
        </p:txBody>
      </p:sp>
      <p:pic>
        <p:nvPicPr>
          <p:cNvPr id="6" name="Inhaltsplatzhalter 5" descr="426968_10150791997205968_326264345967_12133005_1905291136_n.jpg"/>
          <p:cNvPicPr>
            <a:picLocks noGrp="1" noChangeAspect="1"/>
          </p:cNvPicPr>
          <p:nvPr>
            <p:ph idx="1"/>
          </p:nvPr>
        </p:nvPicPr>
        <p:blipFill>
          <a:blip r:embed="rId2" cstate="print"/>
          <a:stretch>
            <a:fillRect/>
          </a:stretch>
        </p:blipFill>
        <p:spPr>
          <a:xfrm>
            <a:off x="1115616" y="1253950"/>
            <a:ext cx="6624735" cy="5455664"/>
          </a:xfrm>
        </p:spPr>
      </p:pic>
    </p:spTree>
  </p:cSld>
  <p:clrMapOvr>
    <a:masterClrMapping/>
  </p:clrMapOvr>
  <p:transition>
    <p:zo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magen4.jpg"/>
          <p:cNvPicPr>
            <a:picLocks noChangeAspect="1"/>
          </p:cNvPicPr>
          <p:nvPr/>
        </p:nvPicPr>
        <p:blipFill>
          <a:blip r:embed="rId2" cstate="print"/>
          <a:stretch>
            <a:fillRect/>
          </a:stretch>
        </p:blipFill>
        <p:spPr>
          <a:xfrm>
            <a:off x="4131069" y="1628800"/>
            <a:ext cx="5012931" cy="1909688"/>
          </a:xfrm>
          <a:prstGeom prst="rect">
            <a:avLst/>
          </a:prstGeom>
        </p:spPr>
      </p:pic>
      <p:sp>
        <p:nvSpPr>
          <p:cNvPr id="2" name="Titel 1"/>
          <p:cNvSpPr>
            <a:spLocks noGrp="1"/>
          </p:cNvSpPr>
          <p:nvPr>
            <p:ph type="title"/>
          </p:nvPr>
        </p:nvSpPr>
        <p:spPr/>
        <p:txBody>
          <a:bodyPr/>
          <a:lstStyle/>
          <a:p>
            <a:r>
              <a:rPr lang="de-DE" dirty="0" smtClean="0"/>
              <a:t>Untersuchungsmethoden</a:t>
            </a:r>
            <a:endParaRPr lang="de-DE" dirty="0"/>
          </a:p>
        </p:txBody>
      </p:sp>
      <p:pic>
        <p:nvPicPr>
          <p:cNvPr id="5" name="Inhaltsplatzhalter 4" descr="magen3.jpg"/>
          <p:cNvPicPr>
            <a:picLocks noGrp="1" noChangeAspect="1"/>
          </p:cNvPicPr>
          <p:nvPr>
            <p:ph idx="1"/>
          </p:nvPr>
        </p:nvPicPr>
        <p:blipFill>
          <a:blip r:embed="rId3" cstate="print"/>
          <a:stretch>
            <a:fillRect/>
          </a:stretch>
        </p:blipFill>
        <p:spPr>
          <a:xfrm>
            <a:off x="179512" y="3573016"/>
            <a:ext cx="5215916" cy="4133056"/>
          </a:xfrm>
        </p:spPr>
      </p:pic>
      <p:sp>
        <p:nvSpPr>
          <p:cNvPr id="4" name="Abgerundetes Rechteck 3"/>
          <p:cNvSpPr/>
          <p:nvPr/>
        </p:nvSpPr>
        <p:spPr>
          <a:xfrm>
            <a:off x="467544" y="1556792"/>
            <a:ext cx="3888432" cy="2066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führende Untersuchungsmethode zur Diagnose von Magen-Darm-Erkrankungen in der heutigen Zeit ist die Endoskopie (</a:t>
            </a:r>
            <a:r>
              <a:rPr lang="de-DE" dirty="0" err="1" smtClean="0"/>
              <a:t>Gastrojejunoskopie</a:t>
            </a:r>
            <a:r>
              <a:rPr lang="de-DE" dirty="0" smtClean="0"/>
              <a:t>/Gastroskopie)</a:t>
            </a:r>
          </a:p>
          <a:p>
            <a:pPr algn="ctr"/>
            <a:endParaRPr lang="de-DE" dirty="0"/>
          </a:p>
        </p:txBody>
      </p:sp>
      <p:sp>
        <p:nvSpPr>
          <p:cNvPr id="7" name="Abgerundetes Rechteck 6"/>
          <p:cNvSpPr/>
          <p:nvPr/>
        </p:nvSpPr>
        <p:spPr>
          <a:xfrm>
            <a:off x="5292080" y="3789040"/>
            <a:ext cx="3707904" cy="30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Eine Magen-Darm-Spiegelung, bei der die Speiseröhre, der Magen und der Zwölffingerdarm untersucht werden, ist wohl eine der am häufigsten durchgeführten Endoskopien </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4"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55" presetClass="entr" presetSubtype="0" fill="hold" grpId="0" nodeType="afterEffect">
                                  <p:stCondLst>
                                    <p:cond delay="1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par>
                          <p:cTn id="21" fill="hold">
                            <p:stCondLst>
                              <p:cond delay="4500"/>
                            </p:stCondLst>
                            <p:childTnLst>
                              <p:par>
                                <p:cTn id="22" presetID="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Kardia</a:t>
            </a:r>
            <a:endParaRPr lang="de-DE" dirty="0"/>
          </a:p>
        </p:txBody>
      </p:sp>
      <p:pic>
        <p:nvPicPr>
          <p:cNvPr id="6" name="Inhaltsplatzhalter 5" descr="Cardia.jpg"/>
          <p:cNvPicPr>
            <a:picLocks noGrp="1" noChangeAspect="1"/>
          </p:cNvPicPr>
          <p:nvPr>
            <p:ph idx="1"/>
          </p:nvPr>
        </p:nvPicPr>
        <p:blipFill>
          <a:blip r:embed="rId2" cstate="print"/>
          <a:stretch>
            <a:fillRect/>
          </a:stretch>
        </p:blipFill>
        <p:spPr>
          <a:xfrm>
            <a:off x="1763688" y="1340768"/>
            <a:ext cx="5743943" cy="4608512"/>
          </a:xfr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Corpus</a:t>
            </a:r>
            <a:endParaRPr lang="de-DE" dirty="0"/>
          </a:p>
        </p:txBody>
      </p:sp>
      <p:pic>
        <p:nvPicPr>
          <p:cNvPr id="6" name="Inhaltsplatzhalter 5" descr="corpus.jpg"/>
          <p:cNvPicPr>
            <a:picLocks noGrp="1" noChangeAspect="1"/>
          </p:cNvPicPr>
          <p:nvPr>
            <p:ph idx="1"/>
          </p:nvPr>
        </p:nvPicPr>
        <p:blipFill>
          <a:blip r:embed="rId2" cstate="print"/>
          <a:stretch>
            <a:fillRect/>
          </a:stretch>
        </p:blipFill>
        <p:spPr>
          <a:xfrm>
            <a:off x="1470277" y="1340768"/>
            <a:ext cx="6021109" cy="4896544"/>
          </a:xfr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Antrum</a:t>
            </a:r>
            <a:endParaRPr lang="de-DE" dirty="0"/>
          </a:p>
        </p:txBody>
      </p:sp>
      <p:pic>
        <p:nvPicPr>
          <p:cNvPr id="4" name="Inhaltsplatzhalter 3" descr="Antrum.jpg"/>
          <p:cNvPicPr>
            <a:picLocks noGrp="1" noChangeAspect="1"/>
          </p:cNvPicPr>
          <p:nvPr>
            <p:ph idx="1"/>
          </p:nvPr>
        </p:nvPicPr>
        <p:blipFill>
          <a:blip r:embed="rId2" cstate="print"/>
          <a:stretch>
            <a:fillRect/>
          </a:stretch>
        </p:blipFill>
        <p:spPr>
          <a:xfrm>
            <a:off x="1619672" y="1297228"/>
            <a:ext cx="5887959" cy="4724060"/>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speise5.jpg"/>
          <p:cNvPicPr>
            <a:picLocks noChangeAspect="1"/>
          </p:cNvPicPr>
          <p:nvPr/>
        </p:nvPicPr>
        <p:blipFill>
          <a:blip r:embed="rId2" cstate="print"/>
          <a:stretch>
            <a:fillRect/>
          </a:stretch>
        </p:blipFill>
        <p:spPr>
          <a:xfrm>
            <a:off x="6108067" y="1600315"/>
            <a:ext cx="3035933" cy="5257685"/>
          </a:xfrm>
          <a:prstGeom prst="rect">
            <a:avLst/>
          </a:prstGeom>
        </p:spPr>
      </p:pic>
      <p:sp>
        <p:nvSpPr>
          <p:cNvPr id="2" name="Titel 1"/>
          <p:cNvSpPr>
            <a:spLocks noGrp="1"/>
          </p:cNvSpPr>
          <p:nvPr>
            <p:ph type="title"/>
          </p:nvPr>
        </p:nvSpPr>
        <p:spPr/>
        <p:txBody>
          <a:bodyPr/>
          <a:lstStyle/>
          <a:p>
            <a:r>
              <a:rPr lang="de-DE" dirty="0" smtClean="0"/>
              <a:t>Untersuchungsmethoden</a:t>
            </a:r>
            <a:endParaRPr lang="de-DE" dirty="0"/>
          </a:p>
        </p:txBody>
      </p:sp>
      <p:pic>
        <p:nvPicPr>
          <p:cNvPr id="4" name="Inhaltsplatzhalter 3" descr="speise4.jpg"/>
          <p:cNvPicPr>
            <a:picLocks noGrp="1" noChangeAspect="1"/>
          </p:cNvPicPr>
          <p:nvPr>
            <p:ph idx="1"/>
          </p:nvPr>
        </p:nvPicPr>
        <p:blipFill>
          <a:blip r:embed="rId3" cstate="print"/>
          <a:stretch>
            <a:fillRect/>
          </a:stretch>
        </p:blipFill>
        <p:spPr>
          <a:xfrm>
            <a:off x="-540568" y="1988840"/>
            <a:ext cx="4286575" cy="4248472"/>
          </a:xfrm>
          <a:prstGeom prst="rect">
            <a:avLst/>
          </a:prstGeom>
        </p:spPr>
      </p:pic>
      <p:sp>
        <p:nvSpPr>
          <p:cNvPr id="5" name="Abgerundetes Rechteck 4"/>
          <p:cNvSpPr/>
          <p:nvPr/>
        </p:nvSpPr>
        <p:spPr>
          <a:xfrm>
            <a:off x="2411760" y="1340768"/>
            <a:ext cx="388843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Röntgenuntersuchungen mit Kontrastmittel,</a:t>
            </a:r>
          </a:p>
          <a:p>
            <a:pPr algn="ctr"/>
            <a:r>
              <a:rPr lang="de-DE" dirty="0" err="1" smtClean="0"/>
              <a:t>Ösophagosbreischluck</a:t>
            </a:r>
            <a:endParaRPr lang="de-DE" dirty="0" smtClean="0"/>
          </a:p>
          <a:p>
            <a:pPr algn="ctr"/>
            <a:endParaRPr lang="de-DE"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2000" fill="hold"/>
                                        <p:tgtEl>
                                          <p:spTgt spid="7"/>
                                        </p:tgtEl>
                                        <p:attrNameLst>
                                          <p:attrName>ppt_x</p:attrName>
                                        </p:attrNameLst>
                                      </p:cBhvr>
                                      <p:tavLst>
                                        <p:tav tm="0">
                                          <p:val>
                                            <p:strVal val="#ppt_x"/>
                                          </p:val>
                                        </p:tav>
                                        <p:tav tm="100000">
                                          <p:val>
                                            <p:strVal val="#ppt_x"/>
                                          </p:val>
                                        </p:tav>
                                      </p:tavLst>
                                    </p:anim>
                                    <p:anim calcmode="lin" valueType="num">
                                      <p:cBhvr additive="base">
                                        <p:cTn id="11" dur="2000" fill="hold"/>
                                        <p:tgtEl>
                                          <p:spTgt spid="7"/>
                                        </p:tgtEl>
                                        <p:attrNameLst>
                                          <p:attrName>ppt_y</p:attrName>
                                        </p:attrNameLst>
                                      </p:cBhvr>
                                      <p:tavLst>
                                        <p:tav tm="0">
                                          <p:val>
                                            <p:strVal val="0-#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000" fill="hold"/>
                                        <p:tgtEl>
                                          <p:spTgt spid="4"/>
                                        </p:tgtEl>
                                        <p:attrNameLst>
                                          <p:attrName>ppt_x</p:attrName>
                                        </p:attrNameLst>
                                      </p:cBhvr>
                                      <p:tavLst>
                                        <p:tav tm="0">
                                          <p:val>
                                            <p:strVal val="#ppt_x"/>
                                          </p:val>
                                        </p:tav>
                                        <p:tav tm="100000">
                                          <p:val>
                                            <p:strVal val="#ppt_x"/>
                                          </p:val>
                                        </p:tav>
                                      </p:tavLst>
                                    </p:anim>
                                    <p:anim calcmode="lin" valueType="num">
                                      <p:cBhvr additive="base">
                                        <p:cTn id="15"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Pylorus</a:t>
            </a:r>
            <a:endParaRPr lang="de-DE" dirty="0"/>
          </a:p>
        </p:txBody>
      </p:sp>
      <p:pic>
        <p:nvPicPr>
          <p:cNvPr id="4" name="Inhaltsplatzhalter 3" descr="pylorus.jpg"/>
          <p:cNvPicPr>
            <a:picLocks noGrp="1" noChangeAspect="1"/>
          </p:cNvPicPr>
          <p:nvPr>
            <p:ph idx="1"/>
          </p:nvPr>
        </p:nvPicPr>
        <p:blipFill>
          <a:blip r:embed="rId2" cstate="print"/>
          <a:stretch>
            <a:fillRect/>
          </a:stretch>
        </p:blipFill>
        <p:spPr>
          <a:xfrm>
            <a:off x="2339752" y="1772816"/>
            <a:ext cx="5069552" cy="4146029"/>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Magenschleimhaut</a:t>
            </a:r>
            <a:endParaRPr lang="de-DE" dirty="0"/>
          </a:p>
        </p:txBody>
      </p:sp>
      <p:pic>
        <p:nvPicPr>
          <p:cNvPr id="4" name="Inhaltsplatzhalter 3" descr="magen11.jpg"/>
          <p:cNvPicPr>
            <a:picLocks noGrp="1" noChangeAspect="1"/>
          </p:cNvPicPr>
          <p:nvPr>
            <p:ph idx="1"/>
          </p:nvPr>
        </p:nvPicPr>
        <p:blipFill>
          <a:blip r:embed="rId2" cstate="print"/>
          <a:stretch>
            <a:fillRect/>
          </a:stretch>
        </p:blipFill>
        <p:spPr>
          <a:xfrm>
            <a:off x="1907704" y="1556792"/>
            <a:ext cx="5516945" cy="3960440"/>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Fremdkörper</a:t>
            </a:r>
            <a:endParaRPr lang="de-DE" dirty="0"/>
          </a:p>
        </p:txBody>
      </p:sp>
      <p:pic>
        <p:nvPicPr>
          <p:cNvPr id="4" name="Inhaltsplatzhalter 3" descr="magen28.jpg"/>
          <p:cNvPicPr>
            <a:picLocks noGrp="1" noChangeAspect="1"/>
          </p:cNvPicPr>
          <p:nvPr>
            <p:ph idx="1"/>
          </p:nvPr>
        </p:nvPicPr>
        <p:blipFill>
          <a:blip r:embed="rId2" cstate="print">
            <a:lum bright="-7000" contrast="10000"/>
          </a:blip>
          <a:stretch>
            <a:fillRect/>
          </a:stretch>
        </p:blipFill>
        <p:spPr>
          <a:xfrm>
            <a:off x="4716016" y="2420888"/>
            <a:ext cx="3846973" cy="4008951"/>
          </a:xfrm>
        </p:spPr>
      </p:pic>
      <p:pic>
        <p:nvPicPr>
          <p:cNvPr id="5" name="Grafik 4" descr="Magen29.jpg"/>
          <p:cNvPicPr>
            <a:picLocks noChangeAspect="1"/>
          </p:cNvPicPr>
          <p:nvPr/>
        </p:nvPicPr>
        <p:blipFill>
          <a:blip r:embed="rId3" cstate="print">
            <a:lum bright="-7000" contrast="10000"/>
          </a:blip>
          <a:stretch>
            <a:fillRect/>
          </a:stretch>
        </p:blipFill>
        <p:spPr>
          <a:xfrm>
            <a:off x="107504" y="2492896"/>
            <a:ext cx="4581597" cy="3672408"/>
          </a:xfrm>
          <a:prstGeom prst="rect">
            <a:avLst/>
          </a:prstGeom>
        </p:spPr>
      </p:pic>
    </p:spTree>
  </p:cSld>
  <p:clrMapOvr>
    <a:masterClrMapping/>
  </p:clrMapOvr>
  <p:transition>
    <p:wheel spokes="3"/>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Untersuchungsmethoden</a:t>
            </a:r>
            <a:endParaRPr lang="de-DE" dirty="0"/>
          </a:p>
        </p:txBody>
      </p:sp>
      <p:pic>
        <p:nvPicPr>
          <p:cNvPr id="6" name="Inhaltsplatzhalter 5" descr="magen6.png"/>
          <p:cNvPicPr>
            <a:picLocks noGrp="1" noChangeAspect="1"/>
          </p:cNvPicPr>
          <p:nvPr>
            <p:ph idx="1"/>
          </p:nvPr>
        </p:nvPicPr>
        <p:blipFill>
          <a:blip r:embed="rId2" cstate="print"/>
          <a:stretch>
            <a:fillRect/>
          </a:stretch>
        </p:blipFill>
        <p:spPr>
          <a:xfrm>
            <a:off x="3779912" y="1556792"/>
            <a:ext cx="4826163" cy="3312368"/>
          </a:xfrm>
        </p:spPr>
      </p:pic>
      <p:sp>
        <p:nvSpPr>
          <p:cNvPr id="4" name="Abgerundetes Rechteck 3"/>
          <p:cNvSpPr/>
          <p:nvPr/>
        </p:nvSpPr>
        <p:spPr>
          <a:xfrm>
            <a:off x="251520" y="1556792"/>
            <a:ext cx="3240360"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Instrumentierkanäle</a:t>
            </a:r>
            <a:r>
              <a:rPr lang="de-DE" dirty="0" smtClean="0"/>
              <a:t> in den Endoskopen ermöglichen </a:t>
            </a:r>
            <a:r>
              <a:rPr lang="de-DE" dirty="0" err="1" smtClean="0"/>
              <a:t>Lufteinblasung</a:t>
            </a:r>
            <a:r>
              <a:rPr lang="de-DE" dirty="0" smtClean="0"/>
              <a:t>, Absaugen, Spülen und Probeexzisionen mittels einer </a:t>
            </a:r>
            <a:r>
              <a:rPr lang="de-DE" dirty="0" err="1" smtClean="0"/>
              <a:t>Biopsiezange</a:t>
            </a:r>
            <a:endParaRPr lang="de-DE" dirty="0" smtClean="0"/>
          </a:p>
          <a:p>
            <a:pPr algn="ctr"/>
            <a:endParaRPr lang="de-DE" dirty="0"/>
          </a:p>
        </p:txBody>
      </p:sp>
      <p:sp>
        <p:nvSpPr>
          <p:cNvPr id="5" name="Abgerundetes Rechteck 4"/>
          <p:cNvSpPr/>
          <p:nvPr/>
        </p:nvSpPr>
        <p:spPr>
          <a:xfrm>
            <a:off x="5148064" y="5013176"/>
            <a:ext cx="2930624"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Vielfältige Zusatzinstrumente in unterschiedlicher Form und Größe werden verwendet.</a:t>
            </a:r>
          </a:p>
          <a:p>
            <a:pPr algn="ctr"/>
            <a:endParaRPr lang="de-DE" dirty="0"/>
          </a:p>
        </p:txBody>
      </p:sp>
      <p:pic>
        <p:nvPicPr>
          <p:cNvPr id="7" name="Grafik 6" descr="magen5.jpg"/>
          <p:cNvPicPr>
            <a:picLocks noChangeAspect="1"/>
          </p:cNvPicPr>
          <p:nvPr/>
        </p:nvPicPr>
        <p:blipFill>
          <a:blip r:embed="rId3" cstate="print"/>
          <a:stretch>
            <a:fillRect/>
          </a:stretch>
        </p:blipFill>
        <p:spPr>
          <a:xfrm>
            <a:off x="755576" y="4005064"/>
            <a:ext cx="2463800" cy="266700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55" presetClass="entr" presetSubtype="0" fill="hold" grpId="0" nodeType="afterEffect">
                                  <p:stCondLst>
                                    <p:cond delay="2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4500"/>
                            </p:stCondLst>
                            <p:childTnLst>
                              <p:par>
                                <p:cTn id="22" presetID="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5" descr="magen6.png"/>
          <p:cNvPicPr>
            <a:picLocks noChangeAspect="1"/>
          </p:cNvPicPr>
          <p:nvPr/>
        </p:nvPicPr>
        <p:blipFill>
          <a:blip r:embed="rId2" cstate="print">
            <a:lum bright="63000" contrast="14000"/>
          </a:blip>
          <a:stretch>
            <a:fillRect/>
          </a:stretch>
        </p:blipFill>
        <p:spPr>
          <a:xfrm>
            <a:off x="-324544" y="0"/>
            <a:ext cx="9717344" cy="6858000"/>
          </a:xfrm>
          <a:prstGeom prst="rect">
            <a:avLst/>
          </a:prstGeom>
        </p:spPr>
      </p:pic>
      <p:sp>
        <p:nvSpPr>
          <p:cNvPr id="2" name="Titel 1"/>
          <p:cNvSpPr>
            <a:spLocks noGrp="1"/>
          </p:cNvSpPr>
          <p:nvPr>
            <p:ph type="title"/>
          </p:nvPr>
        </p:nvSpPr>
        <p:spPr/>
        <p:txBody>
          <a:bodyPr/>
          <a:lstStyle/>
          <a:p>
            <a:endParaRPr lang="de-DE" dirty="0"/>
          </a:p>
        </p:txBody>
      </p:sp>
      <p:pic>
        <p:nvPicPr>
          <p:cNvPr id="4" name="Inhaltsplatzhalter 3" descr="magen8.jpg"/>
          <p:cNvPicPr>
            <a:picLocks noGrp="1" noChangeAspect="1"/>
          </p:cNvPicPr>
          <p:nvPr>
            <p:ph idx="1"/>
          </p:nvPr>
        </p:nvPicPr>
        <p:blipFill>
          <a:blip r:embed="rId3" cstate="print"/>
          <a:stretch>
            <a:fillRect/>
          </a:stretch>
        </p:blipFill>
        <p:spPr>
          <a:xfrm>
            <a:off x="0" y="5589240"/>
            <a:ext cx="3816424" cy="1082897"/>
          </a:xfrm>
        </p:spPr>
      </p:pic>
      <p:pic>
        <p:nvPicPr>
          <p:cNvPr id="5" name="Grafik 4" descr="magen9.jpg"/>
          <p:cNvPicPr>
            <a:picLocks noChangeAspect="1"/>
          </p:cNvPicPr>
          <p:nvPr/>
        </p:nvPicPr>
        <p:blipFill>
          <a:blip r:embed="rId4" cstate="print"/>
          <a:stretch>
            <a:fillRect/>
          </a:stretch>
        </p:blipFill>
        <p:spPr>
          <a:xfrm>
            <a:off x="6228184" y="0"/>
            <a:ext cx="2497460" cy="1873095"/>
          </a:xfrm>
          <a:prstGeom prst="rect">
            <a:avLst/>
          </a:prstGeom>
        </p:spPr>
      </p:pic>
      <p:pic>
        <p:nvPicPr>
          <p:cNvPr id="6" name="Grafik 5" descr="magen7.jpg"/>
          <p:cNvPicPr>
            <a:picLocks noChangeAspect="1"/>
          </p:cNvPicPr>
          <p:nvPr/>
        </p:nvPicPr>
        <p:blipFill>
          <a:blip r:embed="rId5" cstate="print"/>
          <a:stretch>
            <a:fillRect/>
          </a:stretch>
        </p:blipFill>
        <p:spPr>
          <a:xfrm>
            <a:off x="0" y="689992"/>
            <a:ext cx="2771800" cy="2771800"/>
          </a:xfrm>
          <a:prstGeom prst="rect">
            <a:avLst/>
          </a:prstGeom>
        </p:spPr>
      </p:pic>
      <p:pic>
        <p:nvPicPr>
          <p:cNvPr id="7" name="Grafik 6" descr="magen17.jpg"/>
          <p:cNvPicPr>
            <a:picLocks noChangeAspect="1"/>
          </p:cNvPicPr>
          <p:nvPr/>
        </p:nvPicPr>
        <p:blipFill>
          <a:blip r:embed="rId6" cstate="print"/>
          <a:stretch>
            <a:fillRect/>
          </a:stretch>
        </p:blipFill>
        <p:spPr>
          <a:xfrm>
            <a:off x="4355976" y="4293096"/>
            <a:ext cx="3923928" cy="1352722"/>
          </a:xfrm>
          <a:prstGeom prst="rect">
            <a:avLst/>
          </a:prstGeom>
        </p:spPr>
      </p:pic>
      <p:sp>
        <p:nvSpPr>
          <p:cNvPr id="8" name="Pfeil nach rechts 7"/>
          <p:cNvSpPr/>
          <p:nvPr/>
        </p:nvSpPr>
        <p:spPr>
          <a:xfrm>
            <a:off x="4355976" y="6926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p:cNvSpPr/>
          <p:nvPr/>
        </p:nvSpPr>
        <p:spPr>
          <a:xfrm>
            <a:off x="971600" y="429309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p:cNvSpPr/>
          <p:nvPr/>
        </p:nvSpPr>
        <p:spPr>
          <a:xfrm>
            <a:off x="2915816" y="4653136"/>
            <a:ext cx="10081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descr="endoskopie.jpg"/>
          <p:cNvPicPr>
            <a:picLocks noChangeAspect="1"/>
          </p:cNvPicPr>
          <p:nvPr/>
        </p:nvPicPr>
        <p:blipFill>
          <a:blip r:embed="rId7" cstate="print"/>
          <a:stretch>
            <a:fillRect/>
          </a:stretch>
        </p:blipFill>
        <p:spPr>
          <a:xfrm>
            <a:off x="5004048" y="1772816"/>
            <a:ext cx="1779662" cy="2142186"/>
          </a:xfrm>
          <a:prstGeom prst="rect">
            <a:avLst/>
          </a:prstGeom>
        </p:spPr>
      </p:pic>
      <p:sp>
        <p:nvSpPr>
          <p:cNvPr id="13" name="Pfeil nach rechts 12"/>
          <p:cNvSpPr/>
          <p:nvPr/>
        </p:nvSpPr>
        <p:spPr>
          <a:xfrm>
            <a:off x="3635896" y="2564904"/>
            <a:ext cx="76238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plus/>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Untersuchungsmethoden</a:t>
            </a:r>
            <a:endParaRPr lang="de-DE" dirty="0"/>
          </a:p>
        </p:txBody>
      </p:sp>
      <p:pic>
        <p:nvPicPr>
          <p:cNvPr id="5" name="Inhaltsplatzhalter 4" descr="magen15.jpg"/>
          <p:cNvPicPr>
            <a:picLocks noGrp="1" noChangeAspect="1"/>
          </p:cNvPicPr>
          <p:nvPr>
            <p:ph idx="1"/>
          </p:nvPr>
        </p:nvPicPr>
        <p:blipFill>
          <a:blip r:embed="rId3" cstate="print"/>
          <a:stretch>
            <a:fillRect/>
          </a:stretch>
        </p:blipFill>
        <p:spPr>
          <a:xfrm>
            <a:off x="4211960" y="1412776"/>
            <a:ext cx="4409128" cy="3130029"/>
          </a:xfrm>
        </p:spPr>
      </p:pic>
      <p:sp>
        <p:nvSpPr>
          <p:cNvPr id="4" name="Abgerundetes Rechteck 3"/>
          <p:cNvSpPr/>
          <p:nvPr/>
        </p:nvSpPr>
        <p:spPr>
          <a:xfrm>
            <a:off x="179512" y="1412776"/>
            <a:ext cx="3384376"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Der </a:t>
            </a:r>
            <a:r>
              <a:rPr lang="de-DE" i="1" dirty="0" err="1" smtClean="0"/>
              <a:t>Helicobacter</a:t>
            </a:r>
            <a:r>
              <a:rPr lang="de-DE" i="1" dirty="0" smtClean="0"/>
              <a:t>-</a:t>
            </a:r>
            <a:r>
              <a:rPr lang="de-DE" i="1" dirty="0" err="1" smtClean="0"/>
              <a:t>Urease</a:t>
            </a:r>
            <a:r>
              <a:rPr lang="de-DE" i="1" dirty="0" smtClean="0"/>
              <a:t>-Test</a:t>
            </a:r>
            <a:r>
              <a:rPr lang="de-DE" dirty="0" smtClean="0"/>
              <a:t> (kurz HUT oder HU-Test) dient zum Nachweis einer </a:t>
            </a:r>
            <a:r>
              <a:rPr lang="de-DE" dirty="0" err="1" smtClean="0"/>
              <a:t>Helicobacter</a:t>
            </a:r>
            <a:r>
              <a:rPr lang="de-DE" dirty="0" smtClean="0"/>
              <a:t>-Besiedlung.</a:t>
            </a:r>
          </a:p>
          <a:p>
            <a:pPr algn="ctr"/>
            <a:endParaRPr lang="de-DE" dirty="0"/>
          </a:p>
        </p:txBody>
      </p:sp>
      <p:pic>
        <p:nvPicPr>
          <p:cNvPr id="7" name="Grafik 6" descr="magen16.jpg"/>
          <p:cNvPicPr>
            <a:picLocks noChangeAspect="1"/>
          </p:cNvPicPr>
          <p:nvPr/>
        </p:nvPicPr>
        <p:blipFill>
          <a:blip r:embed="rId4" cstate="print"/>
          <a:stretch>
            <a:fillRect/>
          </a:stretch>
        </p:blipFill>
        <p:spPr>
          <a:xfrm>
            <a:off x="755576" y="3068960"/>
            <a:ext cx="2700511" cy="3606489"/>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err="1" smtClean="0"/>
              <a:t>Helicobacter</a:t>
            </a:r>
            <a:r>
              <a:rPr lang="de-DE" dirty="0" smtClean="0"/>
              <a:t> </a:t>
            </a:r>
            <a:r>
              <a:rPr lang="de-DE" dirty="0" err="1" smtClean="0"/>
              <a:t>Pylori</a:t>
            </a:r>
            <a:endParaRPr lang="de-DE" dirty="0"/>
          </a:p>
        </p:txBody>
      </p:sp>
      <p:pic>
        <p:nvPicPr>
          <p:cNvPr id="8" name="Inhaltsplatzhalter 7" descr="magen44.jpg"/>
          <p:cNvPicPr>
            <a:picLocks noGrp="1" noChangeAspect="1"/>
          </p:cNvPicPr>
          <p:nvPr>
            <p:ph idx="1"/>
          </p:nvPr>
        </p:nvPicPr>
        <p:blipFill>
          <a:blip r:embed="rId3" cstate="print"/>
          <a:stretch>
            <a:fillRect/>
          </a:stretch>
        </p:blipFill>
        <p:spPr>
          <a:xfrm>
            <a:off x="5004048" y="2492896"/>
            <a:ext cx="3348372" cy="2232248"/>
          </a:xfrm>
        </p:spPr>
      </p:pic>
      <p:sp>
        <p:nvSpPr>
          <p:cNvPr id="4" name="Rechteck 3"/>
          <p:cNvSpPr/>
          <p:nvPr/>
        </p:nvSpPr>
        <p:spPr>
          <a:xfrm>
            <a:off x="611560" y="1412776"/>
            <a:ext cx="806489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Ein stäbchenförmiges Bakterium, das trotz des extrem sauren pH-Werts im Magen überleben und eine Infektion verursachen kann</a:t>
            </a:r>
            <a:endParaRPr lang="de-DE" dirty="0"/>
          </a:p>
        </p:txBody>
      </p:sp>
      <p:sp>
        <p:nvSpPr>
          <p:cNvPr id="5" name="Rechteck 4"/>
          <p:cNvSpPr/>
          <p:nvPr/>
        </p:nvSpPr>
        <p:spPr>
          <a:xfrm>
            <a:off x="611560" y="2564904"/>
            <a:ext cx="403244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Helicobacter</a:t>
            </a:r>
            <a:r>
              <a:rPr lang="de-DE" dirty="0" smtClean="0"/>
              <a:t> </a:t>
            </a:r>
            <a:r>
              <a:rPr lang="de-DE" dirty="0" err="1" smtClean="0"/>
              <a:t>pylori</a:t>
            </a:r>
            <a:r>
              <a:rPr lang="de-DE" dirty="0" smtClean="0"/>
              <a:t> lebt auf und innerhalb der Schleimschicht des Magens</a:t>
            </a:r>
            <a:endParaRPr lang="de-DE" dirty="0"/>
          </a:p>
        </p:txBody>
      </p:sp>
      <p:sp>
        <p:nvSpPr>
          <p:cNvPr id="6" name="Rechteck 5"/>
          <p:cNvSpPr/>
          <p:nvPr/>
        </p:nvSpPr>
        <p:spPr>
          <a:xfrm>
            <a:off x="611560" y="3789040"/>
            <a:ext cx="38884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Das Bakterium ist weltweit verbreitet</a:t>
            </a:r>
            <a:endParaRPr lang="de-DE" dirty="0"/>
          </a:p>
        </p:txBody>
      </p:sp>
      <p:sp>
        <p:nvSpPr>
          <p:cNvPr id="7" name="Rechteck 6"/>
          <p:cNvSpPr/>
          <p:nvPr/>
        </p:nvSpPr>
        <p:spPr>
          <a:xfrm>
            <a:off x="611560" y="4941168"/>
            <a:ext cx="4248472"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Übertragung noch unklar. Vermutlich steckt man sich meist oral (über den Mund) an</a:t>
            </a:r>
            <a:endParaRPr lang="de-DE" dirty="0"/>
          </a:p>
        </p:txBody>
      </p:sp>
      <p:pic>
        <p:nvPicPr>
          <p:cNvPr id="9" name="Grafik 8" descr="magen45.jpg"/>
          <p:cNvPicPr>
            <a:picLocks noChangeAspect="1"/>
          </p:cNvPicPr>
          <p:nvPr/>
        </p:nvPicPr>
        <p:blipFill>
          <a:blip r:embed="rId4" cstate="print"/>
          <a:stretch>
            <a:fillRect/>
          </a:stretch>
        </p:blipFill>
        <p:spPr>
          <a:xfrm>
            <a:off x="6228184" y="4437112"/>
            <a:ext cx="2915816" cy="2434706"/>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5" presetClass="entr" presetSubtype="0" fill="hold" grpId="0" nodeType="afterEffect">
                                  <p:stCondLst>
                                    <p:cond delay="2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par>
                          <p:cTn id="22" fill="hold">
                            <p:stCondLst>
                              <p:cond delay="5000"/>
                            </p:stCondLst>
                            <p:childTnLst>
                              <p:par>
                                <p:cTn id="23" presetID="55" presetClass="entr" presetSubtype="0" fill="hold" grpId="0" nodeType="afterEffect">
                                  <p:stCondLst>
                                    <p:cond delay="20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0.70"/>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par>
                                <p:cTn id="28" presetID="55" presetClass="entr" presetSubtype="0" fill="hold" nodeType="withEffect">
                                  <p:stCondLst>
                                    <p:cond delay="200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strVal val="#ppt_w*0.70"/>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animEffect transition="in" filter="fade">
                                      <p:cBhvr>
                                        <p:cTn id="32" dur="1000"/>
                                        <p:tgtEl>
                                          <p:spTgt spid="9"/>
                                        </p:tgtEl>
                                      </p:cBhvr>
                                    </p:animEffect>
                                  </p:childTnLst>
                                </p:cTn>
                              </p:par>
                            </p:childTnLst>
                          </p:cTn>
                        </p:par>
                        <p:par>
                          <p:cTn id="33" fill="hold">
                            <p:stCondLst>
                              <p:cond delay="8000"/>
                            </p:stCondLst>
                            <p:childTnLst>
                              <p:par>
                                <p:cTn id="34" presetID="55" presetClass="entr" presetSubtype="0" fill="hold" grpId="0" nodeType="afterEffect">
                                  <p:stCondLst>
                                    <p:cond delay="150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strVal val="#ppt_w*0.70"/>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Untersuchungsmethoden</a:t>
            </a:r>
            <a:endParaRPr lang="de-DE" dirty="0"/>
          </a:p>
        </p:txBody>
      </p:sp>
      <p:sp>
        <p:nvSpPr>
          <p:cNvPr id="3" name="Inhaltsplatzhalter 2"/>
          <p:cNvSpPr>
            <a:spLocks noGrp="1"/>
          </p:cNvSpPr>
          <p:nvPr>
            <p:ph idx="1"/>
          </p:nvPr>
        </p:nvSpPr>
        <p:spPr/>
        <p:txBody>
          <a:bodyPr/>
          <a:lstStyle/>
          <a:p>
            <a:endParaRPr lang="de-DE" dirty="0"/>
          </a:p>
        </p:txBody>
      </p:sp>
      <p:sp>
        <p:nvSpPr>
          <p:cNvPr id="4" name="Abgerundetes Rechteck 3"/>
          <p:cNvSpPr/>
          <p:nvPr/>
        </p:nvSpPr>
        <p:spPr>
          <a:xfrm>
            <a:off x="395536" y="1628800"/>
            <a:ext cx="820891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Bei einer Magenspiegelung wird eine Gewebeprobe für einen HU-Test entnommen. </a:t>
            </a:r>
          </a:p>
          <a:p>
            <a:endParaRPr lang="de-DE" dirty="0" smtClean="0"/>
          </a:p>
        </p:txBody>
      </p:sp>
      <p:sp>
        <p:nvSpPr>
          <p:cNvPr id="5" name="Abgerundete rechteckige Legende 4"/>
          <p:cNvSpPr/>
          <p:nvPr/>
        </p:nvSpPr>
        <p:spPr>
          <a:xfrm>
            <a:off x="467544" y="2780928"/>
            <a:ext cx="3002632" cy="2268832"/>
          </a:xfrm>
          <a:prstGeom prst="wedgeRoundRectCallout">
            <a:avLst>
              <a:gd name="adj1" fmla="val 73427"/>
              <a:gd name="adj2" fmla="val -200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Gewebeprobe wird in ein Testmedium gegeben, welches aus einer Nährlösung für die Bakterien sowie aus Harnstoff und einem Indikator besteht. </a:t>
            </a:r>
            <a:endParaRPr lang="de-DE" dirty="0"/>
          </a:p>
        </p:txBody>
      </p:sp>
      <p:sp>
        <p:nvSpPr>
          <p:cNvPr id="6" name="Abgerundete rechteckige Legende 5"/>
          <p:cNvSpPr/>
          <p:nvPr/>
        </p:nvSpPr>
        <p:spPr>
          <a:xfrm>
            <a:off x="4283968" y="2708920"/>
            <a:ext cx="4752528" cy="2052808"/>
          </a:xfrm>
          <a:prstGeom prst="wedgeRoundRectCallout">
            <a:avLst>
              <a:gd name="adj1" fmla="val -20833"/>
              <a:gd name="adj2" fmla="val 65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Ist das Bakterium in der Probe enthalten, verarbeitet es den Harnstoff zu Ammoniak und Kohlendioxid. Das Ammoniak färbt dann den Indikator rot</a:t>
            </a:r>
            <a:endParaRPr lang="de-DE" dirty="0"/>
          </a:p>
        </p:txBody>
      </p:sp>
      <p:sp>
        <p:nvSpPr>
          <p:cNvPr id="7" name="Abgerundetes Rechteck 6"/>
          <p:cNvSpPr/>
          <p:nvPr/>
        </p:nvSpPr>
        <p:spPr>
          <a:xfrm>
            <a:off x="2267744" y="5301208"/>
            <a:ext cx="6242992" cy="134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Das Testergebnis ist nach wenigen Minuten (bis max. 24 Stunden) zu erkennen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1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par>
                          <p:cTn id="15" fill="hold">
                            <p:stCondLst>
                              <p:cond delay="3000"/>
                            </p:stCondLst>
                            <p:childTnLst>
                              <p:par>
                                <p:cTn id="16" presetID="55" presetClass="entr" presetSubtype="0" fill="hold" grpId="0" nodeType="afterEffect">
                                  <p:stCondLst>
                                    <p:cond delay="150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par>
                          <p:cTn id="21" fill="hold">
                            <p:stCondLst>
                              <p:cond delay="5500"/>
                            </p:stCondLst>
                            <p:childTnLst>
                              <p:par>
                                <p:cTn id="22" presetID="2" presetClass="entr" presetSubtype="4" fill="hold" grpId="0" nodeType="afterEffect">
                                  <p:stCondLst>
                                    <p:cond delay="20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Untersuchungsmethoden</a:t>
            </a:r>
            <a:endParaRPr lang="de-DE" dirty="0"/>
          </a:p>
        </p:txBody>
      </p:sp>
      <p:sp>
        <p:nvSpPr>
          <p:cNvPr id="3" name="Inhaltsplatzhalter 2"/>
          <p:cNvSpPr>
            <a:spLocks noGrp="1"/>
          </p:cNvSpPr>
          <p:nvPr>
            <p:ph idx="1"/>
          </p:nvPr>
        </p:nvSpPr>
        <p:spPr/>
        <p:txBody>
          <a:bodyPr/>
          <a:lstStyle/>
          <a:p>
            <a:pPr>
              <a:buNone/>
            </a:pPr>
            <a:r>
              <a:rPr lang="de-DE" dirty="0" smtClean="0"/>
              <a:t>Andere bildgebende Verfahren :</a:t>
            </a:r>
          </a:p>
        </p:txBody>
      </p:sp>
      <p:sp>
        <p:nvSpPr>
          <p:cNvPr id="4" name="Abgerundetes Rechteck 3"/>
          <p:cNvSpPr/>
          <p:nvPr/>
        </p:nvSpPr>
        <p:spPr>
          <a:xfrm>
            <a:off x="467544" y="2564904"/>
            <a:ext cx="4104456"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Die Röntgenuntersuchung mit Kontrastmittel liefert gute Bilder von Schleimhaut, Form und Funktionsablauf des Magen-Darm-Kanals</a:t>
            </a:r>
          </a:p>
          <a:p>
            <a:pPr algn="ctr"/>
            <a:endParaRPr lang="de-DE" dirty="0"/>
          </a:p>
        </p:txBody>
      </p:sp>
      <p:pic>
        <p:nvPicPr>
          <p:cNvPr id="5" name="Grafik 4" descr="magen10.jpg"/>
          <p:cNvPicPr>
            <a:picLocks noChangeAspect="1"/>
          </p:cNvPicPr>
          <p:nvPr/>
        </p:nvPicPr>
        <p:blipFill>
          <a:blip r:embed="rId3" cstate="print"/>
          <a:stretch>
            <a:fillRect/>
          </a:stretch>
        </p:blipFill>
        <p:spPr>
          <a:xfrm>
            <a:off x="4716016" y="2204864"/>
            <a:ext cx="4221088" cy="4221088"/>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 presetClass="entr" presetSubtype="4"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Inhaltsplatzhalter 3" descr="magen13.jpg"/>
          <p:cNvPicPr>
            <a:picLocks noGrp="1" noChangeAspect="1"/>
          </p:cNvPicPr>
          <p:nvPr>
            <p:ph idx="1"/>
          </p:nvPr>
        </p:nvPicPr>
        <p:blipFill>
          <a:blip r:embed="rId2" cstate="print"/>
          <a:stretch>
            <a:fillRect/>
          </a:stretch>
        </p:blipFill>
        <p:spPr>
          <a:xfrm>
            <a:off x="1835696" y="0"/>
            <a:ext cx="5544616" cy="6666872"/>
          </a:xfrm>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speise9.jpg"/>
          <p:cNvPicPr>
            <a:picLocks noChangeAspect="1"/>
          </p:cNvPicPr>
          <p:nvPr/>
        </p:nvPicPr>
        <p:blipFill>
          <a:blip r:embed="rId2" cstate="print">
            <a:lum bright="41000" contrast="16000"/>
          </a:blip>
          <a:stretch>
            <a:fillRect/>
          </a:stretch>
        </p:blipFill>
        <p:spPr>
          <a:xfrm>
            <a:off x="-246063" y="0"/>
            <a:ext cx="9916613" cy="6858000"/>
          </a:xfrm>
          <a:prstGeom prst="rect">
            <a:avLst/>
          </a:prstGeom>
        </p:spPr>
      </p:pic>
      <p:sp>
        <p:nvSpPr>
          <p:cNvPr id="2" name="Titel 1"/>
          <p:cNvSpPr>
            <a:spLocks noGrp="1"/>
          </p:cNvSpPr>
          <p:nvPr>
            <p:ph type="ctrTitle"/>
          </p:nvPr>
        </p:nvSpPr>
        <p:spPr/>
        <p:txBody>
          <a:bodyPr/>
          <a:lstStyle/>
          <a:p>
            <a:r>
              <a:rPr lang="de-DE" b="1" dirty="0" err="1" smtClean="0"/>
              <a:t>Ösophagitis</a:t>
            </a:r>
            <a:endParaRPr lang="de-DE" b="1" dirty="0"/>
          </a:p>
        </p:txBody>
      </p:sp>
      <p:sp>
        <p:nvSpPr>
          <p:cNvPr id="6" name="Untertitel 5"/>
          <p:cNvSpPr>
            <a:spLocks noGrp="1"/>
          </p:cNvSpPr>
          <p:nvPr>
            <p:ph type="subTitle" idx="1"/>
          </p:nvPr>
        </p:nvSpPr>
        <p:spPr/>
        <p:txBody>
          <a:bodyPr/>
          <a:lstStyle/>
          <a:p>
            <a:r>
              <a:rPr lang="de-DE" dirty="0" smtClean="0">
                <a:solidFill>
                  <a:schemeClr val="tx1">
                    <a:lumMod val="95000"/>
                    <a:lumOff val="5000"/>
                  </a:schemeClr>
                </a:solidFill>
              </a:rPr>
              <a:t>Erkrankungen der Speiseröhre</a:t>
            </a:r>
            <a:endParaRPr lang="de-DE" dirty="0">
              <a:solidFill>
                <a:schemeClr val="tx1">
                  <a:lumMod val="95000"/>
                  <a:lumOff val="5000"/>
                </a:schemeClr>
              </a:solidFill>
            </a:endParaRPr>
          </a:p>
        </p:txBody>
      </p:sp>
    </p:spTree>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Inhaltsplatzhalter 3" descr="magen14.jpg"/>
          <p:cNvPicPr>
            <a:picLocks noGrp="1" noChangeAspect="1"/>
          </p:cNvPicPr>
          <p:nvPr>
            <p:ph idx="1"/>
          </p:nvPr>
        </p:nvPicPr>
        <p:blipFill>
          <a:blip r:embed="rId2" cstate="print"/>
          <a:stretch>
            <a:fillRect/>
          </a:stretch>
        </p:blipFill>
        <p:spPr>
          <a:xfrm>
            <a:off x="1043608" y="21014"/>
            <a:ext cx="6264696" cy="6821810"/>
          </a:xfrm>
          <a:prstGeom prst="rect">
            <a:avLst/>
          </a:prstGeom>
        </p:spPr>
      </p:pic>
    </p:spTree>
  </p:cSld>
  <p:clrMapOvr>
    <a:masterClrMapping/>
  </p:clrMapOvr>
  <p:transition>
    <p:wheel spokes="8"/>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descr="vorschrift.jpg"/>
          <p:cNvPicPr>
            <a:picLocks noGrp="1" noChangeAspect="1"/>
          </p:cNvPicPr>
          <p:nvPr>
            <p:ph idx="1"/>
          </p:nvPr>
        </p:nvPicPr>
        <p:blipFill>
          <a:blip r:embed="rId2" cstate="print"/>
          <a:stretch>
            <a:fillRect/>
          </a:stretch>
        </p:blipFill>
        <p:spPr>
          <a:xfrm>
            <a:off x="899592" y="188640"/>
            <a:ext cx="7230222" cy="6453336"/>
          </a:xfrm>
        </p:spPr>
      </p:pic>
    </p:spTree>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hintergrundpp2.jpg"/>
          <p:cNvPicPr>
            <a:picLocks noChangeAspect="1"/>
          </p:cNvPicPr>
          <p:nvPr/>
        </p:nvPicPr>
        <p:blipFill>
          <a:blip r:embed="rId2" cstate="print">
            <a:lum bright="6000" contrast="12000"/>
          </a:blip>
          <a:stretch>
            <a:fillRect/>
          </a:stretch>
        </p:blipFill>
        <p:spPr>
          <a:xfrm>
            <a:off x="-180528" y="-603448"/>
            <a:ext cx="9324528" cy="9001000"/>
          </a:xfrm>
          <a:prstGeom prst="rect">
            <a:avLst/>
          </a:prstGeom>
        </p:spPr>
      </p:pic>
      <p:sp>
        <p:nvSpPr>
          <p:cNvPr id="2" name="Titel 1"/>
          <p:cNvSpPr>
            <a:spLocks noGrp="1"/>
          </p:cNvSpPr>
          <p:nvPr>
            <p:ph type="ctrTitle"/>
          </p:nvPr>
        </p:nvSpPr>
        <p:spPr/>
        <p:txBody>
          <a:bodyPr/>
          <a:lstStyle/>
          <a:p>
            <a:r>
              <a:rPr lang="de-DE" dirty="0" smtClean="0"/>
              <a:t>Lageanomalien</a:t>
            </a:r>
            <a:endParaRPr lang="de-DE" dirty="0"/>
          </a:p>
        </p:txBody>
      </p:sp>
      <p:sp>
        <p:nvSpPr>
          <p:cNvPr id="4" name="Untertitel 3"/>
          <p:cNvSpPr>
            <a:spLocks noGrp="1"/>
          </p:cNvSpPr>
          <p:nvPr>
            <p:ph type="subTitle" idx="1"/>
          </p:nvPr>
        </p:nvSpPr>
        <p:spPr/>
        <p:txBody>
          <a:bodyPr/>
          <a:lstStyle/>
          <a:p>
            <a:r>
              <a:rPr lang="de-DE" dirty="0" smtClean="0">
                <a:solidFill>
                  <a:schemeClr val="tx1">
                    <a:lumMod val="85000"/>
                    <a:lumOff val="15000"/>
                  </a:schemeClr>
                </a:solidFill>
              </a:rPr>
              <a:t>Erkrankungen des Magens</a:t>
            </a:r>
            <a:endParaRPr lang="de-DE" dirty="0">
              <a:solidFill>
                <a:schemeClr val="tx1">
                  <a:lumMod val="85000"/>
                  <a:lumOff val="15000"/>
                </a:schemeClr>
              </a:solidFill>
            </a:endParaRPr>
          </a:p>
        </p:txBody>
      </p:sp>
    </p:spTree>
  </p:cSld>
  <p:clrMapOvr>
    <a:masterClrMapping/>
  </p:clrMapOvr>
  <p:transition>
    <p:comb dir="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b="1" dirty="0" smtClean="0"/>
              <a:t>Lageanomalien</a:t>
            </a:r>
            <a:endParaRPr lang="de-DE" b="1" dirty="0"/>
          </a:p>
        </p:txBody>
      </p:sp>
      <p:sp>
        <p:nvSpPr>
          <p:cNvPr id="3" name="Inhaltsplatzhalter 2"/>
          <p:cNvSpPr>
            <a:spLocks noGrp="1"/>
          </p:cNvSpPr>
          <p:nvPr>
            <p:ph idx="1"/>
          </p:nvPr>
        </p:nvSpPr>
        <p:spPr/>
        <p:txBody>
          <a:bodyPr/>
          <a:lstStyle/>
          <a:p>
            <a:endParaRPr lang="de-DE" dirty="0" smtClean="0"/>
          </a:p>
        </p:txBody>
      </p:sp>
      <p:sp>
        <p:nvSpPr>
          <p:cNvPr id="4" name="Rechteck 3"/>
          <p:cNvSpPr/>
          <p:nvPr/>
        </p:nvSpPr>
        <p:spPr>
          <a:xfrm>
            <a:off x="6084168" y="4941168"/>
            <a:ext cx="2088232" cy="16561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Kaskadenmagen</a:t>
            </a:r>
          </a:p>
          <a:p>
            <a:pPr algn="ctr"/>
            <a:endParaRPr lang="de-DE" dirty="0"/>
          </a:p>
        </p:txBody>
      </p:sp>
      <p:sp>
        <p:nvSpPr>
          <p:cNvPr id="5" name="Rechteck 4"/>
          <p:cNvSpPr/>
          <p:nvPr/>
        </p:nvSpPr>
        <p:spPr>
          <a:xfrm>
            <a:off x="899592" y="1628800"/>
            <a:ext cx="2160240" cy="16561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smtClean="0"/>
              <a:t>Hiatushernien</a:t>
            </a:r>
            <a:endParaRPr lang="de-DE" sz="2000" dirty="0" smtClean="0"/>
          </a:p>
          <a:p>
            <a:pPr algn="ctr"/>
            <a:endParaRPr lang="de-DE" dirty="0"/>
          </a:p>
        </p:txBody>
      </p:sp>
      <p:sp>
        <p:nvSpPr>
          <p:cNvPr id="6" name="Rechteck 5"/>
          <p:cNvSpPr/>
          <p:nvPr/>
        </p:nvSpPr>
        <p:spPr>
          <a:xfrm>
            <a:off x="3491880" y="3284984"/>
            <a:ext cx="2160240" cy="158417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Magenvolvulus</a:t>
            </a:r>
          </a:p>
          <a:p>
            <a:pPr algn="ctr"/>
            <a:endParaRPr lang="de-DE"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hintergrundpp2.jpg"/>
          <p:cNvPicPr>
            <a:picLocks noChangeAspect="1"/>
          </p:cNvPicPr>
          <p:nvPr/>
        </p:nvPicPr>
        <p:blipFill>
          <a:blip r:embed="rId2" cstate="print">
            <a:lum bright="6000" contrast="12000"/>
          </a:blip>
          <a:stretch>
            <a:fillRect/>
          </a:stretch>
        </p:blipFill>
        <p:spPr>
          <a:xfrm>
            <a:off x="-180528" y="-603448"/>
            <a:ext cx="9324528" cy="9001000"/>
          </a:xfrm>
          <a:prstGeom prst="rect">
            <a:avLst/>
          </a:prstGeom>
        </p:spPr>
      </p:pic>
      <p:sp>
        <p:nvSpPr>
          <p:cNvPr id="4" name="Titel 3"/>
          <p:cNvSpPr>
            <a:spLocks noGrp="1"/>
          </p:cNvSpPr>
          <p:nvPr>
            <p:ph type="ctrTitle"/>
          </p:nvPr>
        </p:nvSpPr>
        <p:spPr/>
        <p:txBody>
          <a:bodyPr/>
          <a:lstStyle/>
          <a:p>
            <a:r>
              <a:rPr lang="de-DE" dirty="0" err="1" smtClean="0"/>
              <a:t>Hiatushernien</a:t>
            </a:r>
            <a:endParaRPr lang="de-DE" dirty="0"/>
          </a:p>
        </p:txBody>
      </p:sp>
      <p:sp>
        <p:nvSpPr>
          <p:cNvPr id="5" name="Untertitel 4"/>
          <p:cNvSpPr>
            <a:spLocks noGrp="1"/>
          </p:cNvSpPr>
          <p:nvPr>
            <p:ph type="subTitle" idx="1"/>
          </p:nvPr>
        </p:nvSpPr>
        <p:spPr/>
        <p:txBody>
          <a:bodyPr/>
          <a:lstStyle/>
          <a:p>
            <a:r>
              <a:rPr lang="de-DE" dirty="0" smtClean="0">
                <a:solidFill>
                  <a:schemeClr val="tx1">
                    <a:lumMod val="85000"/>
                    <a:lumOff val="15000"/>
                  </a:schemeClr>
                </a:solidFill>
              </a:rPr>
              <a:t>Lageanomalien des Magens</a:t>
            </a:r>
            <a:endParaRPr lang="de-DE" dirty="0">
              <a:solidFill>
                <a:schemeClr val="tx1">
                  <a:lumMod val="85000"/>
                  <a:lumOff val="15000"/>
                </a:schemeClr>
              </a:solidFill>
            </a:endParaRPr>
          </a:p>
        </p:txBody>
      </p:sp>
    </p:spTree>
  </p:cSld>
  <p:clrMapOvr>
    <a:masterClrMapping/>
  </p:clrMapOvr>
  <p:transition>
    <p:comb/>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b="1" dirty="0" smtClean="0"/>
              <a:t>Definition</a:t>
            </a:r>
            <a:endParaRPr lang="de-DE" b="1" dirty="0"/>
          </a:p>
        </p:txBody>
      </p:sp>
      <p:sp>
        <p:nvSpPr>
          <p:cNvPr id="4" name="Rechteck 3"/>
          <p:cNvSpPr/>
          <p:nvPr/>
        </p:nvSpPr>
        <p:spPr>
          <a:xfrm>
            <a:off x="467544" y="1700808"/>
            <a:ext cx="8280920" cy="34563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Verlagerung von Magenanteilen in den Brustkorb. </a:t>
            </a:r>
          </a:p>
          <a:p>
            <a:pPr algn="ctr"/>
            <a:r>
              <a:rPr lang="de-DE" sz="2400" dirty="0" smtClean="0"/>
              <a:t>Eine Druckerhöhung im Bauchraum, durch </a:t>
            </a:r>
            <a:r>
              <a:rPr lang="de-DE" sz="2400" dirty="0" err="1" smtClean="0"/>
              <a:t>Adipositas</a:t>
            </a:r>
            <a:r>
              <a:rPr lang="de-DE" sz="2400" dirty="0" smtClean="0"/>
              <a:t>, Schwangerschaft oder Obstipation, begünstigt die Entstehung.</a:t>
            </a:r>
          </a:p>
          <a:p>
            <a:pPr algn="ctr"/>
            <a:r>
              <a:rPr lang="de-DE" sz="2400" dirty="0" smtClean="0"/>
              <a:t>Weitere Faktoren wie Bindegewebsschwäche und Atrophie des Zwerchfells (im Alter) fördern ebenfalls die Entstehung.</a:t>
            </a:r>
            <a:endParaRPr lang="de-DE" sz="2400" dirty="0"/>
          </a:p>
        </p:txBody>
      </p:sp>
      <p:sp>
        <p:nvSpPr>
          <p:cNvPr id="8" name="Inhaltsplatzhalter 7"/>
          <p:cNvSpPr>
            <a:spLocks noGrp="1"/>
          </p:cNvSpPr>
          <p:nvPr>
            <p:ph idx="1"/>
          </p:nvPr>
        </p:nvSpPr>
        <p:spPr>
          <a:xfrm flipH="1" flipV="1">
            <a:off x="0" y="1554481"/>
            <a:ext cx="457200" cy="45719"/>
          </a:xfrm>
        </p:spPr>
        <p:txBody>
          <a:bodyPr>
            <a:normAutofit fontScale="25000" lnSpcReduction="20000"/>
          </a:bodyPr>
          <a:lstStyle/>
          <a:p>
            <a:endParaRPr lang="de-DE" dirty="0" smtClean="0"/>
          </a:p>
          <a:p>
            <a:pPr>
              <a:buNone/>
            </a:pPr>
            <a:endParaRPr lang="de-DE"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b="1" dirty="0" smtClean="0"/>
              <a:t>Unterteilung</a:t>
            </a:r>
            <a:endParaRPr lang="de-DE" b="1" dirty="0"/>
          </a:p>
        </p:txBody>
      </p:sp>
      <p:sp>
        <p:nvSpPr>
          <p:cNvPr id="3" name="Inhaltsplatzhalter 2"/>
          <p:cNvSpPr>
            <a:spLocks noGrp="1"/>
          </p:cNvSpPr>
          <p:nvPr>
            <p:ph idx="1"/>
          </p:nvPr>
        </p:nvSpPr>
        <p:spPr/>
        <p:txBody>
          <a:bodyPr/>
          <a:lstStyle/>
          <a:p>
            <a:endParaRPr lang="de-DE" dirty="0"/>
          </a:p>
        </p:txBody>
      </p:sp>
      <p:sp>
        <p:nvSpPr>
          <p:cNvPr id="5" name="Abgerundetes Rechteck 4"/>
          <p:cNvSpPr/>
          <p:nvPr/>
        </p:nvSpPr>
        <p:spPr>
          <a:xfrm>
            <a:off x="1547664" y="1628800"/>
            <a:ext cx="6120680" cy="316835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Axiale Gleithernie</a:t>
            </a:r>
          </a:p>
          <a:p>
            <a:pPr algn="ctr"/>
            <a:endParaRPr lang="de-DE" sz="2400" dirty="0" smtClean="0"/>
          </a:p>
          <a:p>
            <a:pPr algn="ctr"/>
            <a:endParaRPr lang="de-DE" sz="2400" dirty="0" smtClean="0"/>
          </a:p>
          <a:p>
            <a:pPr algn="ctr"/>
            <a:r>
              <a:rPr lang="de-DE" sz="2400" dirty="0" err="1" smtClean="0"/>
              <a:t>Paraösophageale</a:t>
            </a:r>
            <a:r>
              <a:rPr lang="de-DE" sz="2400" dirty="0" smtClean="0"/>
              <a:t> Hernie</a:t>
            </a:r>
          </a:p>
          <a:p>
            <a:pPr algn="ctr"/>
            <a:endParaRPr lang="de-DE" sz="2400" dirty="0" smtClean="0"/>
          </a:p>
          <a:p>
            <a:pPr algn="ctr"/>
            <a:endParaRPr lang="de-DE" sz="2400" dirty="0" smtClean="0"/>
          </a:p>
          <a:p>
            <a:pPr algn="ctr"/>
            <a:r>
              <a:rPr lang="de-DE" sz="2400" dirty="0" smtClean="0"/>
              <a:t>Kombinierte </a:t>
            </a:r>
            <a:r>
              <a:rPr lang="de-DE" sz="2400" dirty="0" err="1" smtClean="0"/>
              <a:t>Hiatushernie</a:t>
            </a:r>
            <a:endParaRPr lang="de-DE" sz="2400" dirty="0" smtClean="0"/>
          </a:p>
          <a:p>
            <a:pPr algn="ctr"/>
            <a:endParaRPr lang="de-DE" sz="24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4" descr="hintergrundpp1.jpg"/>
          <p:cNvPicPr>
            <a:picLocks noChangeAspect="1"/>
          </p:cNvPicPr>
          <p:nvPr/>
        </p:nvPicPr>
        <p:blipFill>
          <a:blip r:embed="rId2" cstate="print">
            <a:lum bright="25000" contrast="-67000"/>
          </a:blip>
          <a:stretch>
            <a:fillRect/>
          </a:stretch>
        </p:blipFill>
        <p:spPr>
          <a:xfrm>
            <a:off x="-2700808" y="-1582588"/>
            <a:ext cx="12683944" cy="8440588"/>
          </a:xfrm>
          <a:prstGeom prst="rect">
            <a:avLst/>
          </a:prstGeom>
        </p:spPr>
      </p:pic>
      <p:sp>
        <p:nvSpPr>
          <p:cNvPr id="2" name="Titel 1"/>
          <p:cNvSpPr>
            <a:spLocks noGrp="1"/>
          </p:cNvSpPr>
          <p:nvPr>
            <p:ph type="title"/>
          </p:nvPr>
        </p:nvSpPr>
        <p:spPr/>
        <p:txBody>
          <a:bodyPr/>
          <a:lstStyle/>
          <a:p>
            <a:r>
              <a:rPr lang="de-DE" dirty="0" smtClean="0"/>
              <a:t>Unterteilung</a:t>
            </a:r>
            <a:endParaRPr lang="de-DE" dirty="0"/>
          </a:p>
        </p:txBody>
      </p:sp>
      <p:pic>
        <p:nvPicPr>
          <p:cNvPr id="4" name="Inhaltsplatzhalter 3" descr="magen18.jpg"/>
          <p:cNvPicPr>
            <a:picLocks noGrp="1" noChangeAspect="1"/>
          </p:cNvPicPr>
          <p:nvPr>
            <p:ph idx="1"/>
          </p:nvPr>
        </p:nvPicPr>
        <p:blipFill>
          <a:blip r:embed="rId3" cstate="print">
            <a:lum bright="-18000" contrast="24000"/>
          </a:blip>
          <a:stretch>
            <a:fillRect/>
          </a:stretch>
        </p:blipFill>
        <p:spPr>
          <a:xfrm>
            <a:off x="107504" y="3501008"/>
            <a:ext cx="11527406" cy="3780989"/>
          </a:xfrm>
        </p:spPr>
      </p:pic>
      <p:sp>
        <p:nvSpPr>
          <p:cNvPr id="5" name="Abgerundetes Rechteck 4"/>
          <p:cNvSpPr/>
          <p:nvPr/>
        </p:nvSpPr>
        <p:spPr>
          <a:xfrm>
            <a:off x="179512" y="1988840"/>
            <a:ext cx="2354560" cy="136815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a:t>
            </a:r>
            <a:r>
              <a:rPr lang="de-DE" dirty="0" err="1" smtClean="0"/>
              <a:t>Kardia</a:t>
            </a:r>
            <a:r>
              <a:rPr lang="de-DE" dirty="0" smtClean="0"/>
              <a:t> tritt durch die Zwerchfellöffnung</a:t>
            </a:r>
            <a:endParaRPr lang="de-DE" dirty="0"/>
          </a:p>
        </p:txBody>
      </p:sp>
      <p:sp>
        <p:nvSpPr>
          <p:cNvPr id="6" name="Abgerundetes Rechteck 5"/>
          <p:cNvSpPr/>
          <p:nvPr/>
        </p:nvSpPr>
        <p:spPr>
          <a:xfrm>
            <a:off x="3275856" y="1988840"/>
            <a:ext cx="2210544" cy="12961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Der Magen Fundus tritt durch die Zwerchfellöffnung</a:t>
            </a:r>
            <a:endParaRPr lang="de-DE" dirty="0"/>
          </a:p>
        </p:txBody>
      </p:sp>
      <p:sp>
        <p:nvSpPr>
          <p:cNvPr id="7" name="Abgerundetes Rechteck 6"/>
          <p:cNvSpPr/>
          <p:nvPr/>
        </p:nvSpPr>
        <p:spPr>
          <a:xfrm>
            <a:off x="6335688" y="1988840"/>
            <a:ext cx="2808312" cy="12961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Kardia</a:t>
            </a:r>
            <a:r>
              <a:rPr lang="de-DE" dirty="0" smtClean="0"/>
              <a:t> und Magenfundus sind durch die Zwerchfellöffnung getreten</a:t>
            </a:r>
            <a:endParaRPr lang="de-DE"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5"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55" presetClass="entr" presetSubtype="0" fill="hold" grpId="0" nodeType="afterEffect">
                                  <p:stCondLst>
                                    <p:cond delay="1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par>
                          <p:cTn id="20" fill="hold">
                            <p:stCondLst>
                              <p:cond delay="4500"/>
                            </p:stCondLst>
                            <p:childTnLst>
                              <p:par>
                                <p:cTn id="21" presetID="55" presetClass="entr" presetSubtype="0" fill="hold" grpId="0" nodeType="afterEffect">
                                  <p:stCondLst>
                                    <p:cond delay="150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pic>
        <p:nvPicPr>
          <p:cNvPr id="8" name="Grafik 7" descr="magen20.jpg"/>
          <p:cNvPicPr>
            <a:picLocks noChangeAspect="1"/>
          </p:cNvPicPr>
          <p:nvPr/>
        </p:nvPicPr>
        <p:blipFill>
          <a:blip r:embed="rId3" cstate="print"/>
          <a:stretch>
            <a:fillRect/>
          </a:stretch>
        </p:blipFill>
        <p:spPr>
          <a:xfrm>
            <a:off x="4932040" y="1844824"/>
            <a:ext cx="4232082" cy="5013176"/>
          </a:xfrm>
          <a:prstGeom prst="rect">
            <a:avLst/>
          </a:prstGeom>
        </p:spPr>
      </p:pic>
      <p:sp>
        <p:nvSpPr>
          <p:cNvPr id="2" name="Titel 1"/>
          <p:cNvSpPr>
            <a:spLocks noGrp="1"/>
          </p:cNvSpPr>
          <p:nvPr>
            <p:ph type="title"/>
          </p:nvPr>
        </p:nvSpPr>
        <p:spPr/>
        <p:txBody>
          <a:bodyPr/>
          <a:lstStyle/>
          <a:p>
            <a:r>
              <a:rPr lang="de-DE" dirty="0" smtClean="0"/>
              <a:t>Diagnose</a:t>
            </a:r>
            <a:endParaRPr lang="de-DE" dirty="0"/>
          </a:p>
        </p:txBody>
      </p:sp>
      <p:pic>
        <p:nvPicPr>
          <p:cNvPr id="7" name="Inhaltsplatzhalter 6" descr="magen19.jpg"/>
          <p:cNvPicPr>
            <a:picLocks noGrp="1" noChangeAspect="1"/>
          </p:cNvPicPr>
          <p:nvPr>
            <p:ph idx="1"/>
          </p:nvPr>
        </p:nvPicPr>
        <p:blipFill>
          <a:blip r:embed="rId4" cstate="print">
            <a:lum bright="-11000"/>
          </a:blip>
          <a:stretch>
            <a:fillRect/>
          </a:stretch>
        </p:blipFill>
        <p:spPr>
          <a:xfrm>
            <a:off x="0" y="1844825"/>
            <a:ext cx="4856515" cy="5013176"/>
          </a:xfrm>
        </p:spPr>
      </p:pic>
      <p:sp>
        <p:nvSpPr>
          <p:cNvPr id="4" name="Abgerundetes Rechteck 3"/>
          <p:cNvSpPr/>
          <p:nvPr/>
        </p:nvSpPr>
        <p:spPr>
          <a:xfrm>
            <a:off x="3635896" y="1556792"/>
            <a:ext cx="1800200" cy="10081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Röntgen</a:t>
            </a:r>
          </a:p>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hintergrundpp4.jpg"/>
          <p:cNvPicPr>
            <a:picLocks noChangeAspect="1"/>
          </p:cNvPicPr>
          <p:nvPr/>
        </p:nvPicPr>
        <p:blipFill>
          <a:blip r:embed="rId2" cstate="print">
            <a:lum bright="47000" contrast="-24000"/>
          </a:blip>
          <a:stretch>
            <a:fillRect/>
          </a:stretch>
        </p:blipFill>
        <p:spPr>
          <a:xfrm>
            <a:off x="-530679" y="0"/>
            <a:ext cx="10205358" cy="6858000"/>
          </a:xfrm>
          <a:prstGeom prst="rect">
            <a:avLst/>
          </a:prstGeom>
        </p:spPr>
      </p:pic>
      <p:sp>
        <p:nvSpPr>
          <p:cNvPr id="2" name="Titel 1"/>
          <p:cNvSpPr>
            <a:spLocks noGrp="1"/>
          </p:cNvSpPr>
          <p:nvPr>
            <p:ph type="title"/>
          </p:nvPr>
        </p:nvSpPr>
        <p:spPr/>
        <p:txBody>
          <a:bodyPr/>
          <a:lstStyle/>
          <a:p>
            <a:r>
              <a:rPr lang="de-DE" dirty="0" smtClean="0"/>
              <a:t>Diagnose</a:t>
            </a:r>
            <a:endParaRPr lang="de-DE" dirty="0"/>
          </a:p>
        </p:txBody>
      </p:sp>
      <p:pic>
        <p:nvPicPr>
          <p:cNvPr id="5" name="Inhaltsplatzhalter 4" descr="magen21.jpg"/>
          <p:cNvPicPr>
            <a:picLocks noGrp="1" noChangeAspect="1"/>
          </p:cNvPicPr>
          <p:nvPr>
            <p:ph idx="1"/>
          </p:nvPr>
        </p:nvPicPr>
        <p:blipFill>
          <a:blip r:embed="rId3" cstate="print"/>
          <a:stretch>
            <a:fillRect/>
          </a:stretch>
        </p:blipFill>
        <p:spPr>
          <a:xfrm>
            <a:off x="-900608" y="2420888"/>
            <a:ext cx="5443102" cy="4077072"/>
          </a:xfrm>
        </p:spPr>
      </p:pic>
      <p:pic>
        <p:nvPicPr>
          <p:cNvPr id="6" name="Grafik 5" descr="magen22.jpg"/>
          <p:cNvPicPr>
            <a:picLocks noChangeAspect="1"/>
          </p:cNvPicPr>
          <p:nvPr/>
        </p:nvPicPr>
        <p:blipFill>
          <a:blip r:embed="rId4" cstate="print"/>
          <a:stretch>
            <a:fillRect/>
          </a:stretch>
        </p:blipFill>
        <p:spPr>
          <a:xfrm>
            <a:off x="4211960" y="2420888"/>
            <a:ext cx="6336704" cy="5439004"/>
          </a:xfrm>
          <a:prstGeom prst="rect">
            <a:avLst/>
          </a:prstGeom>
        </p:spPr>
      </p:pic>
      <p:sp>
        <p:nvSpPr>
          <p:cNvPr id="4" name="Abgerundetes Rechteck 3"/>
          <p:cNvSpPr/>
          <p:nvPr/>
        </p:nvSpPr>
        <p:spPr>
          <a:xfrm>
            <a:off x="3491880" y="1556792"/>
            <a:ext cx="216024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Endoskopie</a:t>
            </a:r>
            <a:endParaRPr lang="de-DE" sz="2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7456</Words>
  <Application>Microsoft Office PowerPoint</Application>
  <PresentationFormat>Bildschirmpräsentation (4:3)</PresentationFormat>
  <Paragraphs>1265</Paragraphs>
  <Slides>347</Slides>
  <Notes>0</Notes>
  <HiddenSlides>0</HiddenSlides>
  <MMClips>0</MMClips>
  <ScaleCrop>false</ScaleCrop>
  <HeadingPairs>
    <vt:vector size="4" baseType="variant">
      <vt:variant>
        <vt:lpstr>Design</vt:lpstr>
      </vt:variant>
      <vt:variant>
        <vt:i4>1</vt:i4>
      </vt:variant>
      <vt:variant>
        <vt:lpstr>Folientitel</vt:lpstr>
      </vt:variant>
      <vt:variant>
        <vt:i4>347</vt:i4>
      </vt:variant>
    </vt:vector>
  </HeadingPairs>
  <TitlesOfParts>
    <vt:vector size="348" baseType="lpstr">
      <vt:lpstr>Larissa-Design</vt:lpstr>
      <vt:lpstr>Folie 1</vt:lpstr>
      <vt:lpstr>Erkrankungen des Magen-Darm-Kanals</vt:lpstr>
      <vt:lpstr>Krankheiten der Speiseröhre</vt:lpstr>
      <vt:lpstr>Anatomie/Physiologie</vt:lpstr>
      <vt:lpstr>Anatomie/Physiologie</vt:lpstr>
      <vt:lpstr>Anatomie/Physiologie</vt:lpstr>
      <vt:lpstr>Untersuchungsmethoden</vt:lpstr>
      <vt:lpstr>Untersuchungsmethoden</vt:lpstr>
      <vt:lpstr>Ösophagitis</vt:lpstr>
      <vt:lpstr>Definition</vt:lpstr>
      <vt:lpstr>Pathogenese</vt:lpstr>
      <vt:lpstr>Pathogenese</vt:lpstr>
      <vt:lpstr>Pathogenese</vt:lpstr>
      <vt:lpstr>Pathogenese</vt:lpstr>
      <vt:lpstr>Pathogenese</vt:lpstr>
      <vt:lpstr>Folie 16</vt:lpstr>
      <vt:lpstr>Folie 17</vt:lpstr>
      <vt:lpstr>Therapie</vt:lpstr>
      <vt:lpstr>Therapie</vt:lpstr>
      <vt:lpstr>Therapie</vt:lpstr>
      <vt:lpstr>Therapie</vt:lpstr>
      <vt:lpstr>Komplikationen</vt:lpstr>
      <vt:lpstr>Folie 23</vt:lpstr>
      <vt:lpstr>Die Ösophagusruptur</vt:lpstr>
      <vt:lpstr>Definition</vt:lpstr>
      <vt:lpstr>Ursachen</vt:lpstr>
      <vt:lpstr>Symptome</vt:lpstr>
      <vt:lpstr>Therapie</vt:lpstr>
      <vt:lpstr>Achalasie</vt:lpstr>
      <vt:lpstr>Definition</vt:lpstr>
      <vt:lpstr>Folie 31</vt:lpstr>
      <vt:lpstr>Symptome</vt:lpstr>
      <vt:lpstr>Häufigkeit</vt:lpstr>
      <vt:lpstr>Therapie</vt:lpstr>
      <vt:lpstr>Ösophagusdevertikel</vt:lpstr>
      <vt:lpstr>Definition</vt:lpstr>
      <vt:lpstr>Einteilung</vt:lpstr>
      <vt:lpstr>Echtes Devertikel (Traktionsdevertikel)</vt:lpstr>
      <vt:lpstr>Falsches Devertikel (Pulsionsdevertikel)</vt:lpstr>
      <vt:lpstr>Folie 40</vt:lpstr>
      <vt:lpstr>Symptome</vt:lpstr>
      <vt:lpstr>Diagnose</vt:lpstr>
      <vt:lpstr>Diagnose</vt:lpstr>
      <vt:lpstr>Therapie</vt:lpstr>
      <vt:lpstr>Barret-Ösophagus (Zylinderepithel Metaplasie des Ösophagus)</vt:lpstr>
      <vt:lpstr>Definition</vt:lpstr>
      <vt:lpstr>Folie 47</vt:lpstr>
      <vt:lpstr>Ursachen</vt:lpstr>
      <vt:lpstr>Folie 49</vt:lpstr>
      <vt:lpstr>Häufigkeit</vt:lpstr>
      <vt:lpstr>Tumoren des Ösophagus</vt:lpstr>
      <vt:lpstr>Definition</vt:lpstr>
      <vt:lpstr>Häufigkeit</vt:lpstr>
      <vt:lpstr>Pathogenese</vt:lpstr>
      <vt:lpstr>Pathogenese</vt:lpstr>
      <vt:lpstr>Folie 56</vt:lpstr>
      <vt:lpstr>Diagnose</vt:lpstr>
      <vt:lpstr>Untersuchungen</vt:lpstr>
      <vt:lpstr>Komplikationen</vt:lpstr>
      <vt:lpstr>Therapie</vt:lpstr>
      <vt:lpstr>Therapie</vt:lpstr>
      <vt:lpstr>Therapie</vt:lpstr>
      <vt:lpstr>Therapie</vt:lpstr>
      <vt:lpstr>Folie 64</vt:lpstr>
      <vt:lpstr>Krankheiten des Magens</vt:lpstr>
      <vt:lpstr>Anatomie und Physiologie</vt:lpstr>
      <vt:lpstr>Anatomie und Physiologie</vt:lpstr>
      <vt:lpstr>Anatomie und Physiologie</vt:lpstr>
      <vt:lpstr>Anatomie und Physiologie</vt:lpstr>
      <vt:lpstr>Anatomie und Physiologie</vt:lpstr>
      <vt:lpstr>Anatomie und Physiologie</vt:lpstr>
      <vt:lpstr>Anatomie und Physiologie</vt:lpstr>
      <vt:lpstr>Anatomie und Physiologie</vt:lpstr>
      <vt:lpstr>Physiologisch Aufgaben des Magens</vt:lpstr>
      <vt:lpstr>Untersuchungsmethoden</vt:lpstr>
      <vt:lpstr>Untersuchungsmethoden</vt:lpstr>
      <vt:lpstr>Kardia</vt:lpstr>
      <vt:lpstr>Corpus</vt:lpstr>
      <vt:lpstr>Antrum</vt:lpstr>
      <vt:lpstr>Pylorus</vt:lpstr>
      <vt:lpstr>Magenschleimhaut</vt:lpstr>
      <vt:lpstr>Fremdkörper</vt:lpstr>
      <vt:lpstr>Untersuchungsmethoden</vt:lpstr>
      <vt:lpstr>Folie 84</vt:lpstr>
      <vt:lpstr>Untersuchungsmethoden</vt:lpstr>
      <vt:lpstr>Helicobacter Pylori</vt:lpstr>
      <vt:lpstr>Untersuchungsmethoden</vt:lpstr>
      <vt:lpstr>Untersuchungsmethoden</vt:lpstr>
      <vt:lpstr>Folie 89</vt:lpstr>
      <vt:lpstr>Folie 90</vt:lpstr>
      <vt:lpstr>Folie 91</vt:lpstr>
      <vt:lpstr>Lageanomalien</vt:lpstr>
      <vt:lpstr>Lageanomalien</vt:lpstr>
      <vt:lpstr>Hiatushernien</vt:lpstr>
      <vt:lpstr>Definition</vt:lpstr>
      <vt:lpstr>Unterteilung</vt:lpstr>
      <vt:lpstr>Unterteilung</vt:lpstr>
      <vt:lpstr>Diagnose</vt:lpstr>
      <vt:lpstr>Diagnose</vt:lpstr>
      <vt:lpstr>Symptome</vt:lpstr>
      <vt:lpstr>Folie 101</vt:lpstr>
      <vt:lpstr>Folie 102</vt:lpstr>
      <vt:lpstr>Kaskadenmagen</vt:lpstr>
      <vt:lpstr>Folie 104</vt:lpstr>
      <vt:lpstr>Magenvolvulus</vt:lpstr>
      <vt:lpstr>Definition</vt:lpstr>
      <vt:lpstr>Ursachen</vt:lpstr>
      <vt:lpstr>Symptome</vt:lpstr>
      <vt:lpstr>Therapie</vt:lpstr>
      <vt:lpstr>Folie 110</vt:lpstr>
      <vt:lpstr>Gastritis</vt:lpstr>
      <vt:lpstr>Definition</vt:lpstr>
      <vt:lpstr>Akute Gastritis</vt:lpstr>
      <vt:lpstr>Pathogenese</vt:lpstr>
      <vt:lpstr>Pathogenese</vt:lpstr>
      <vt:lpstr>Folie 116</vt:lpstr>
      <vt:lpstr>Symptome</vt:lpstr>
      <vt:lpstr>Folie 118</vt:lpstr>
      <vt:lpstr>Chronische Gastritis</vt:lpstr>
      <vt:lpstr>Definition</vt:lpstr>
      <vt:lpstr>Einteilung</vt:lpstr>
      <vt:lpstr>Einteilung</vt:lpstr>
      <vt:lpstr>Klinik und Diagnose</vt:lpstr>
      <vt:lpstr>Klinik und Diagnose</vt:lpstr>
      <vt:lpstr>Folie 125</vt:lpstr>
      <vt:lpstr>Klinik und Diagnose</vt:lpstr>
      <vt:lpstr>Klinik und Diagnose</vt:lpstr>
      <vt:lpstr>Therapie</vt:lpstr>
      <vt:lpstr>Therapie</vt:lpstr>
      <vt:lpstr>Ulkuserkrankung</vt:lpstr>
      <vt:lpstr>Definition</vt:lpstr>
      <vt:lpstr>Folie 132</vt:lpstr>
      <vt:lpstr>Häufigkeit</vt:lpstr>
      <vt:lpstr>Pathogenese</vt:lpstr>
      <vt:lpstr>Pathogenese</vt:lpstr>
      <vt:lpstr>Pathogenetische Faktoren des Ulcus duodeni</vt:lpstr>
      <vt:lpstr>Pathogenese </vt:lpstr>
      <vt:lpstr>Pathophysiologie</vt:lpstr>
      <vt:lpstr>Folie 139</vt:lpstr>
      <vt:lpstr>Diagnose</vt:lpstr>
      <vt:lpstr>Folie 141</vt:lpstr>
      <vt:lpstr>Folie 142</vt:lpstr>
      <vt:lpstr>Folie 143</vt:lpstr>
      <vt:lpstr>Diagnose</vt:lpstr>
      <vt:lpstr>Folie 145</vt:lpstr>
      <vt:lpstr>Komplikationen</vt:lpstr>
      <vt:lpstr>Blutungen</vt:lpstr>
      <vt:lpstr>Blutungen</vt:lpstr>
      <vt:lpstr>Blutungen</vt:lpstr>
      <vt:lpstr>Modifizierte Forrest-Klassifikation der Ulkusblutung</vt:lpstr>
      <vt:lpstr>Forrest 1a</vt:lpstr>
      <vt:lpstr>Forrest 1a</vt:lpstr>
      <vt:lpstr>Forrest 1b mit Koagel</vt:lpstr>
      <vt:lpstr>Forrest 1b</vt:lpstr>
      <vt:lpstr>Forrest 2a</vt:lpstr>
      <vt:lpstr>Forrest 2b</vt:lpstr>
      <vt:lpstr>Forrest 2c</vt:lpstr>
      <vt:lpstr>Perforation</vt:lpstr>
      <vt:lpstr>Perforation</vt:lpstr>
      <vt:lpstr>Pylorusstenose</vt:lpstr>
      <vt:lpstr>Therapie der Ulkuskrankheit</vt:lpstr>
      <vt:lpstr>Therapie der Ulkuskrankheit</vt:lpstr>
      <vt:lpstr>Therapie der Ulkuskrankheit</vt:lpstr>
      <vt:lpstr>Therapie der Ulkuskrankheit</vt:lpstr>
      <vt:lpstr>Therapie der Ulkuskrankheit</vt:lpstr>
      <vt:lpstr>Therapie der Komplikationen</vt:lpstr>
      <vt:lpstr>Therapie Ulkusblutung</vt:lpstr>
      <vt:lpstr>Unterspritzt mit Suprarenin und geclipt</vt:lpstr>
      <vt:lpstr>Unterspritzt mit Ethoxysklerol</vt:lpstr>
      <vt:lpstr>Therapie der Ulkusblutung</vt:lpstr>
      <vt:lpstr>Modifizierte Forrest-Klassifikation der Ulkusblutung</vt:lpstr>
      <vt:lpstr>Perforation</vt:lpstr>
      <vt:lpstr>Magenausgangstenose</vt:lpstr>
      <vt:lpstr>Tumoren des Magens</vt:lpstr>
      <vt:lpstr>Definition</vt:lpstr>
      <vt:lpstr>Häufigkeit</vt:lpstr>
      <vt:lpstr>Prädisponierende Faktoren</vt:lpstr>
      <vt:lpstr>Pathologische Anatomie</vt:lpstr>
      <vt:lpstr>Pathologische Anatomie</vt:lpstr>
      <vt:lpstr>Symptome</vt:lpstr>
      <vt:lpstr>Symptome</vt:lpstr>
      <vt:lpstr>Diagnostik</vt:lpstr>
      <vt:lpstr>Diagnostik</vt:lpstr>
      <vt:lpstr>Diagnostik</vt:lpstr>
      <vt:lpstr>Diagnostik</vt:lpstr>
      <vt:lpstr>Diagnostik</vt:lpstr>
      <vt:lpstr>Folie 187</vt:lpstr>
      <vt:lpstr>Prognose</vt:lpstr>
      <vt:lpstr>Therapie</vt:lpstr>
      <vt:lpstr>Therapie</vt:lpstr>
      <vt:lpstr>Therapie</vt:lpstr>
      <vt:lpstr>Ernährung</vt:lpstr>
      <vt:lpstr>Ernährung</vt:lpstr>
      <vt:lpstr>Lymphome des Magens</vt:lpstr>
      <vt:lpstr>Definition</vt:lpstr>
      <vt:lpstr>Pathogenese</vt:lpstr>
      <vt:lpstr>Pathogenese</vt:lpstr>
      <vt:lpstr>Pathogenese</vt:lpstr>
      <vt:lpstr>Symptome</vt:lpstr>
      <vt:lpstr>Ursachen</vt:lpstr>
      <vt:lpstr>Diagnose</vt:lpstr>
      <vt:lpstr>Diagnose</vt:lpstr>
      <vt:lpstr>Therapie</vt:lpstr>
      <vt:lpstr>Gutartige Tumoren des Magens</vt:lpstr>
      <vt:lpstr>Folie 205</vt:lpstr>
      <vt:lpstr>Einteilung</vt:lpstr>
      <vt:lpstr>Folie 207</vt:lpstr>
      <vt:lpstr>Folie 208</vt:lpstr>
      <vt:lpstr>Folie 209</vt:lpstr>
      <vt:lpstr>Krankheiten des Dünndarms</vt:lpstr>
      <vt:lpstr>Anatomie/Physiologie</vt:lpstr>
      <vt:lpstr>Anatomie/Physiologie</vt:lpstr>
      <vt:lpstr>Anatomie/Physiologie</vt:lpstr>
      <vt:lpstr>Folie 214</vt:lpstr>
      <vt:lpstr>Anatomie/Physiologie</vt:lpstr>
      <vt:lpstr>Anatomie/Physiologie</vt:lpstr>
      <vt:lpstr>Anatomie/Physiologie</vt:lpstr>
      <vt:lpstr>Anatomie/Physiologie</vt:lpstr>
      <vt:lpstr>Anatomie/Physiologie</vt:lpstr>
      <vt:lpstr>Anatomie/Physiologie</vt:lpstr>
      <vt:lpstr>Erkrankungen des Dünndarms</vt:lpstr>
      <vt:lpstr>Folie 222</vt:lpstr>
      <vt:lpstr>Definition</vt:lpstr>
      <vt:lpstr>Ursachen</vt:lpstr>
      <vt:lpstr>Symptome</vt:lpstr>
      <vt:lpstr>Diagnose</vt:lpstr>
      <vt:lpstr>Folie 227</vt:lpstr>
      <vt:lpstr>Folie 228</vt:lpstr>
      <vt:lpstr>Folie 229</vt:lpstr>
      <vt:lpstr>Therapie</vt:lpstr>
      <vt:lpstr>Folie 231</vt:lpstr>
      <vt:lpstr>Divertikulose des Dünndarms</vt:lpstr>
      <vt:lpstr>Meckel Divertikel</vt:lpstr>
      <vt:lpstr>Diagnose</vt:lpstr>
      <vt:lpstr>Folie 235</vt:lpstr>
      <vt:lpstr>Folie 236</vt:lpstr>
      <vt:lpstr>Folie 237</vt:lpstr>
      <vt:lpstr>Akute infektiöse Enteritis </vt:lpstr>
      <vt:lpstr>Definition</vt:lpstr>
      <vt:lpstr>Ätiologie/Pathogenese</vt:lpstr>
      <vt:lpstr>Symptome</vt:lpstr>
      <vt:lpstr>Symptome</vt:lpstr>
      <vt:lpstr>Diagnose</vt:lpstr>
      <vt:lpstr>Therapie</vt:lpstr>
      <vt:lpstr>Therapie</vt:lpstr>
      <vt:lpstr>Folie 246</vt:lpstr>
      <vt:lpstr>Tumoren des Dünndarms</vt:lpstr>
      <vt:lpstr>Erkrankungen des Dickdarms</vt:lpstr>
      <vt:lpstr>Diarrhö</vt:lpstr>
      <vt:lpstr>Definition</vt:lpstr>
      <vt:lpstr>Häufige Erkrankungen die mit Diarrhö einhergehen</vt:lpstr>
      <vt:lpstr>Diagnose und Therapie</vt:lpstr>
      <vt:lpstr>Obstipation</vt:lpstr>
      <vt:lpstr>Definition</vt:lpstr>
      <vt:lpstr>Ursachen</vt:lpstr>
      <vt:lpstr>Ursachen</vt:lpstr>
      <vt:lpstr>Ursachen</vt:lpstr>
      <vt:lpstr>Therapie</vt:lpstr>
      <vt:lpstr>Therapie</vt:lpstr>
      <vt:lpstr>Noch Fragen???</vt:lpstr>
      <vt:lpstr>Folie 261</vt:lpstr>
      <vt:lpstr>Folie 262</vt:lpstr>
      <vt:lpstr>Definition</vt:lpstr>
      <vt:lpstr>Epidemiologie</vt:lpstr>
      <vt:lpstr>Ätiologie</vt:lpstr>
      <vt:lpstr>Ätiologie</vt:lpstr>
      <vt:lpstr>Pathologie</vt:lpstr>
      <vt:lpstr>Symptomatik</vt:lpstr>
      <vt:lpstr>Symptomatik</vt:lpstr>
      <vt:lpstr>Symptomatik</vt:lpstr>
      <vt:lpstr>Diagnostik</vt:lpstr>
      <vt:lpstr>Fisteln</vt:lpstr>
      <vt:lpstr>Fisteln</vt:lpstr>
      <vt:lpstr>Crohn Ulkus</vt:lpstr>
      <vt:lpstr>Morbus Crohn im Schub</vt:lpstr>
      <vt:lpstr>Morbus Crohn im Schub</vt:lpstr>
      <vt:lpstr>Morbus Crohn in Remission</vt:lpstr>
      <vt:lpstr>Röntgen</vt:lpstr>
      <vt:lpstr>Röntgen</vt:lpstr>
      <vt:lpstr>Diagnostik</vt:lpstr>
      <vt:lpstr>Komplikationen</vt:lpstr>
      <vt:lpstr>Komplikationen</vt:lpstr>
      <vt:lpstr>Komplikationen</vt:lpstr>
      <vt:lpstr>Toxisches Megacolon</vt:lpstr>
      <vt:lpstr>Toxisches Megacolon</vt:lpstr>
      <vt:lpstr>Toxisches Megacolon</vt:lpstr>
      <vt:lpstr>Therapie</vt:lpstr>
      <vt:lpstr>Therapie</vt:lpstr>
      <vt:lpstr>Therapie</vt:lpstr>
      <vt:lpstr>Therapie</vt:lpstr>
      <vt:lpstr>Remissionserhaltung</vt:lpstr>
      <vt:lpstr>Remissionserhaltung</vt:lpstr>
      <vt:lpstr>Remissionserhaltung</vt:lpstr>
      <vt:lpstr>Prognose</vt:lpstr>
      <vt:lpstr>Noch Fragen???</vt:lpstr>
      <vt:lpstr>Colitis Ulcerosa</vt:lpstr>
      <vt:lpstr>Definition</vt:lpstr>
      <vt:lpstr>Epidemiologie</vt:lpstr>
      <vt:lpstr>Ätiologie</vt:lpstr>
      <vt:lpstr>Pathogenese</vt:lpstr>
      <vt:lpstr>Pathogenese</vt:lpstr>
      <vt:lpstr>Pathogenese</vt:lpstr>
      <vt:lpstr>Folie 303</vt:lpstr>
      <vt:lpstr>Pathogenese</vt:lpstr>
      <vt:lpstr>Folie 305</vt:lpstr>
      <vt:lpstr>Symptomatik</vt:lpstr>
      <vt:lpstr>Symptomatik</vt:lpstr>
      <vt:lpstr>Symptomatik</vt:lpstr>
      <vt:lpstr>Symptomatik</vt:lpstr>
      <vt:lpstr>Symptomatik</vt:lpstr>
      <vt:lpstr>Diagnose</vt:lpstr>
      <vt:lpstr>Diagnose</vt:lpstr>
      <vt:lpstr>Diagnose</vt:lpstr>
      <vt:lpstr>Diagnose</vt:lpstr>
      <vt:lpstr>Diagnose</vt:lpstr>
      <vt:lpstr>Diagnose</vt:lpstr>
      <vt:lpstr>Diagnose</vt:lpstr>
      <vt:lpstr>Diagnose</vt:lpstr>
      <vt:lpstr>Therapie</vt:lpstr>
      <vt:lpstr>Therapie</vt:lpstr>
      <vt:lpstr>Therapie</vt:lpstr>
      <vt:lpstr>Therapie</vt:lpstr>
      <vt:lpstr>Noch Fagen ????</vt:lpstr>
      <vt:lpstr>Kolonkarzinom</vt:lpstr>
      <vt:lpstr>Definition</vt:lpstr>
      <vt:lpstr>Tumorarten</vt:lpstr>
      <vt:lpstr>Lokalisation</vt:lpstr>
      <vt:lpstr>Risikofaktoren</vt:lpstr>
      <vt:lpstr>Risikofaktoren</vt:lpstr>
      <vt:lpstr>Pathogenese</vt:lpstr>
      <vt:lpstr>Pathogenese</vt:lpstr>
      <vt:lpstr>Symptome</vt:lpstr>
      <vt:lpstr>Symptome</vt:lpstr>
      <vt:lpstr>Diagnostik</vt:lpstr>
      <vt:lpstr>Folie 335</vt:lpstr>
      <vt:lpstr>Folie 336</vt:lpstr>
      <vt:lpstr>Folie 337</vt:lpstr>
      <vt:lpstr>Folie 338</vt:lpstr>
      <vt:lpstr>Folie 339</vt:lpstr>
      <vt:lpstr>Folie 340</vt:lpstr>
      <vt:lpstr>Folie 341</vt:lpstr>
      <vt:lpstr>Metastasen</vt:lpstr>
      <vt:lpstr>TNM-Klassifikation</vt:lpstr>
      <vt:lpstr>Therapie</vt:lpstr>
      <vt:lpstr>Prophylaxe</vt:lpstr>
      <vt:lpstr>Prophylaxe</vt:lpstr>
      <vt:lpstr>Noch Fragen???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Krankheiten der Speiseröhre</dc:title>
  <dc:creator>berti</dc:creator>
  <cp:lastModifiedBy>Bert</cp:lastModifiedBy>
  <cp:revision>338</cp:revision>
  <dcterms:created xsi:type="dcterms:W3CDTF">2013-03-05T17:45:33Z</dcterms:created>
  <dcterms:modified xsi:type="dcterms:W3CDTF">2014-08-21T11:37:10Z</dcterms:modified>
</cp:coreProperties>
</file>